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ppt/charts/chart32.xml" ContentType="application/vnd.openxmlformats-officedocument.drawingml.chart+xml"/>
  <Override PartName="/ppt/theme/themeOverride32.xml" ContentType="application/vnd.openxmlformats-officedocument.themeOverride+xml"/>
  <Override PartName="/ppt/charts/chart33.xml" ContentType="application/vnd.openxmlformats-officedocument.drawingml.chart+xml"/>
  <Override PartName="/ppt/theme/themeOverride3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8" r:id="rId5"/>
    <p:sldId id="270" r:id="rId6"/>
    <p:sldId id="258" r:id="rId7"/>
    <p:sldId id="341" r:id="rId8"/>
    <p:sldId id="259" r:id="rId9"/>
    <p:sldId id="271" r:id="rId10"/>
    <p:sldId id="342" r:id="rId11"/>
    <p:sldId id="272" r:id="rId12"/>
    <p:sldId id="273" r:id="rId13"/>
    <p:sldId id="274" r:id="rId14"/>
    <p:sldId id="346" r:id="rId15"/>
    <p:sldId id="263" r:id="rId16"/>
    <p:sldId id="280" r:id="rId17"/>
    <p:sldId id="275" r:id="rId18"/>
    <p:sldId id="336" r:id="rId19"/>
    <p:sldId id="281" r:id="rId20"/>
    <p:sldId id="276" r:id="rId21"/>
    <p:sldId id="282" r:id="rId22"/>
    <p:sldId id="283" r:id="rId23"/>
    <p:sldId id="284" r:id="rId24"/>
    <p:sldId id="347" r:id="rId25"/>
    <p:sldId id="277" r:id="rId26"/>
    <p:sldId id="279" r:id="rId27"/>
    <p:sldId id="288" r:id="rId28"/>
    <p:sldId id="290" r:id="rId29"/>
    <p:sldId id="292" r:id="rId30"/>
    <p:sldId id="294" r:id="rId31"/>
    <p:sldId id="296" r:id="rId32"/>
    <p:sldId id="298" r:id="rId33"/>
    <p:sldId id="343" r:id="rId34"/>
    <p:sldId id="307" r:id="rId35"/>
    <p:sldId id="344" r:id="rId36"/>
    <p:sldId id="302" r:id="rId37"/>
    <p:sldId id="305" r:id="rId38"/>
    <p:sldId id="309" r:id="rId39"/>
    <p:sldId id="333" r:id="rId40"/>
    <p:sldId id="316" r:id="rId41"/>
    <p:sldId id="311" r:id="rId42"/>
    <p:sldId id="314" r:id="rId43"/>
    <p:sldId id="334" r:id="rId44"/>
    <p:sldId id="318" r:id="rId45"/>
    <p:sldId id="329" r:id="rId46"/>
    <p:sldId id="337" r:id="rId47"/>
    <p:sldId id="303" r:id="rId48"/>
    <p:sldId id="300" r:id="rId49"/>
    <p:sldId id="320" r:id="rId50"/>
    <p:sldId id="321" r:id="rId51"/>
    <p:sldId id="322" r:id="rId52"/>
    <p:sldId id="323" r:id="rId53"/>
    <p:sldId id="338" r:id="rId54"/>
    <p:sldId id="324" r:id="rId55"/>
    <p:sldId id="345" r:id="rId56"/>
    <p:sldId id="325" r:id="rId57"/>
    <p:sldId id="331" r:id="rId58"/>
    <p:sldId id="330" r:id="rId59"/>
    <p:sldId id="339" r:id="rId60"/>
    <p:sldId id="335" r:id="rId6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6B29"/>
    <a:srgbClr val="9900CC"/>
    <a:srgbClr val="CC3300"/>
    <a:srgbClr val="E2A078"/>
    <a:srgbClr val="CC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96" autoAdjust="0"/>
    <p:restoredTop sz="94660"/>
  </p:normalViewPr>
  <p:slideViewPr>
    <p:cSldViewPr>
      <p:cViewPr>
        <p:scale>
          <a:sx n="100" d="100"/>
          <a:sy n="100" d="100"/>
        </p:scale>
        <p:origin x="-147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1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otazky_vyhodnoceni\6_vzdelani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2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3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3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3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3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3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3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3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3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1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4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5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5.xlsx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4.xlsx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4.xlsx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4.xlsx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4.xlsx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4.xlsx" TargetMode="External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5.xlsx" TargetMode="External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4.xlsx" TargetMode="External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1.xlsx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4.xlsx" TargetMode="External"/><Relationship Id="rId1" Type="http://schemas.openxmlformats.org/officeDocument/2006/relationships/themeOverride" Target="../theme/themeOverride30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6.xlsx" TargetMode="External"/><Relationship Id="rId1" Type="http://schemas.openxmlformats.org/officeDocument/2006/relationships/themeOverride" Target="../theme/themeOverride31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6.xlsx" TargetMode="External"/><Relationship Id="rId1" Type="http://schemas.openxmlformats.org/officeDocument/2006/relationships/themeOverride" Target="../theme/themeOverride32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6.xlsx" TargetMode="External"/><Relationship Id="rId1" Type="http://schemas.openxmlformats.org/officeDocument/2006/relationships/themeOverride" Target="../theme/themeOverride3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1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1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1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otazky_vyhodnoceni\7_odbor_nad_10let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ILLEROVAV\Documents\NK\2012\kraje\PLZE&#327;\PLZE&#327;2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knihovny!$D$2</c:f>
              <c:strCache>
                <c:ptCount val="1"/>
                <c:pt idx="0">
                  <c:v>Plzeň. kraj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knihovny!$B$3:$B$9</c:f>
              <c:strCache>
                <c:ptCount val="7"/>
                <c:pt idx="0">
                  <c:v>Obec. knihovna</c:v>
                </c:pt>
                <c:pt idx="1">
                  <c:v>MK do 5 000 obyv.</c:v>
                </c:pt>
                <c:pt idx="2">
                  <c:v>MK  5 001 - 20 000 obyv.</c:v>
                </c:pt>
                <c:pt idx="3">
                  <c:v>MK 20 001 - 100 000 obyv.</c:v>
                </c:pt>
                <c:pt idx="4">
                  <c:v>MK nad 100 000 obyv.</c:v>
                </c:pt>
                <c:pt idx="5">
                  <c:v>Krajská knihovna</c:v>
                </c:pt>
                <c:pt idx="6">
                  <c:v>Veřejné knihovny celkem</c:v>
                </c:pt>
              </c:strCache>
            </c:strRef>
          </c:cat>
          <c:val>
            <c:numRef>
              <c:f>knihovny!$D$3:$D$9</c:f>
              <c:numCache>
                <c:formatCode>General</c:formatCode>
                <c:ptCount val="7"/>
                <c:pt idx="0">
                  <c:v>6</c:v>
                </c:pt>
                <c:pt idx="1">
                  <c:v>16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349312"/>
        <c:axId val="126350848"/>
      </c:barChart>
      <c:catAx>
        <c:axId val="126349312"/>
        <c:scaling>
          <c:orientation val="maxMin"/>
        </c:scaling>
        <c:delete val="0"/>
        <c:axPos val="l"/>
        <c:majorTickMark val="out"/>
        <c:minorTickMark val="none"/>
        <c:tickLblPos val="nextTo"/>
        <c:crossAx val="126350848"/>
        <c:crosses val="autoZero"/>
        <c:auto val="1"/>
        <c:lblAlgn val="ctr"/>
        <c:lblOffset val="100"/>
        <c:noMultiLvlLbl val="0"/>
      </c:catAx>
      <c:valAx>
        <c:axId val="126350848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12634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cs-CZ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 dirty="0"/>
              <a:t>Skladba knihovníků dle dosaženého </a:t>
            </a:r>
            <a:r>
              <a:rPr lang="cs-CZ" sz="1400" dirty="0" smtClean="0"/>
              <a:t>vzdělání v ČR </a:t>
            </a:r>
            <a:r>
              <a:rPr lang="cs-CZ" sz="1400" dirty="0"/>
              <a:t>- srovnání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885945331599899"/>
          <c:y val="8.967528548023504E-2"/>
          <c:w val="0.64448009419383301"/>
          <c:h val="0.8032664067845580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graf2!$C$2</c:f>
              <c:strCache>
                <c:ptCount val="1"/>
                <c:pt idx="0">
                  <c:v>ZŠ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graf2!$B$3:$B$5</c:f>
              <c:strCache>
                <c:ptCount val="3"/>
                <c:pt idx="0">
                  <c:v>rok 1998</c:v>
                </c:pt>
                <c:pt idx="1">
                  <c:v>rok 2004</c:v>
                </c:pt>
                <c:pt idx="2">
                  <c:v>rok 2012</c:v>
                </c:pt>
              </c:strCache>
            </c:strRef>
          </c:cat>
          <c:val>
            <c:numRef>
              <c:f>graf2!$C$3:$C$5</c:f>
              <c:numCache>
                <c:formatCode>General</c:formatCode>
                <c:ptCount val="3"/>
                <c:pt idx="0">
                  <c:v>184</c:v>
                </c:pt>
                <c:pt idx="1">
                  <c:v>98</c:v>
                </c:pt>
                <c:pt idx="2">
                  <c:v>112</c:v>
                </c:pt>
              </c:numCache>
            </c:numRef>
          </c:val>
        </c:ser>
        <c:ser>
          <c:idx val="1"/>
          <c:order val="1"/>
          <c:tx>
            <c:strRef>
              <c:f>graf2!$D$2</c:f>
              <c:strCache>
                <c:ptCount val="1"/>
                <c:pt idx="0">
                  <c:v>SŠ knihovníci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graf2!$B$3:$B$5</c:f>
              <c:strCache>
                <c:ptCount val="3"/>
                <c:pt idx="0">
                  <c:v>rok 1998</c:v>
                </c:pt>
                <c:pt idx="1">
                  <c:v>rok 2004</c:v>
                </c:pt>
                <c:pt idx="2">
                  <c:v>rok 2012</c:v>
                </c:pt>
              </c:strCache>
            </c:strRef>
          </c:cat>
          <c:val>
            <c:numRef>
              <c:f>graf2!$D$3:$D$5</c:f>
              <c:numCache>
                <c:formatCode>General</c:formatCode>
                <c:ptCount val="3"/>
                <c:pt idx="0">
                  <c:v>1882</c:v>
                </c:pt>
                <c:pt idx="1">
                  <c:v>1815</c:v>
                </c:pt>
                <c:pt idx="2">
                  <c:v>1609</c:v>
                </c:pt>
              </c:numCache>
            </c:numRef>
          </c:val>
        </c:ser>
        <c:ser>
          <c:idx val="2"/>
          <c:order val="2"/>
          <c:tx>
            <c:strRef>
              <c:f>graf2!$E$2</c:f>
              <c:strCache>
                <c:ptCount val="1"/>
                <c:pt idx="0">
                  <c:v>SŠ neknihovníci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graf2!$B$3:$B$5</c:f>
              <c:strCache>
                <c:ptCount val="3"/>
                <c:pt idx="0">
                  <c:v>rok 1998</c:v>
                </c:pt>
                <c:pt idx="1">
                  <c:v>rok 2004</c:v>
                </c:pt>
                <c:pt idx="2">
                  <c:v>rok 2012</c:v>
                </c:pt>
              </c:strCache>
            </c:strRef>
          </c:cat>
          <c:val>
            <c:numRef>
              <c:f>graf2!$E$3:$E$5</c:f>
              <c:numCache>
                <c:formatCode>General</c:formatCode>
                <c:ptCount val="3"/>
                <c:pt idx="0">
                  <c:v>1282</c:v>
                </c:pt>
                <c:pt idx="1">
                  <c:v>2294</c:v>
                </c:pt>
                <c:pt idx="2">
                  <c:v>1697</c:v>
                </c:pt>
              </c:numCache>
            </c:numRef>
          </c:val>
        </c:ser>
        <c:ser>
          <c:idx val="3"/>
          <c:order val="3"/>
          <c:tx>
            <c:strRef>
              <c:f>graf2!$F$2</c:f>
              <c:strCache>
                <c:ptCount val="1"/>
                <c:pt idx="0">
                  <c:v>VŠ knihovníci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graf2!$B$3:$B$5</c:f>
              <c:strCache>
                <c:ptCount val="3"/>
                <c:pt idx="0">
                  <c:v>rok 1998</c:v>
                </c:pt>
                <c:pt idx="1">
                  <c:v>rok 2004</c:v>
                </c:pt>
                <c:pt idx="2">
                  <c:v>rok 2012</c:v>
                </c:pt>
              </c:strCache>
            </c:strRef>
          </c:cat>
          <c:val>
            <c:numRef>
              <c:f>graf2!$F$3:$F$5</c:f>
              <c:numCache>
                <c:formatCode>General</c:formatCode>
                <c:ptCount val="3"/>
                <c:pt idx="0">
                  <c:v>571</c:v>
                </c:pt>
                <c:pt idx="1">
                  <c:v>726</c:v>
                </c:pt>
                <c:pt idx="2">
                  <c:v>1043</c:v>
                </c:pt>
              </c:numCache>
            </c:numRef>
          </c:val>
        </c:ser>
        <c:ser>
          <c:idx val="4"/>
          <c:order val="4"/>
          <c:tx>
            <c:strRef>
              <c:f>graf2!$G$2</c:f>
              <c:strCache>
                <c:ptCount val="1"/>
                <c:pt idx="0">
                  <c:v>VŠ neknihovníci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graf2!$B$3:$B$5</c:f>
              <c:strCache>
                <c:ptCount val="3"/>
                <c:pt idx="0">
                  <c:v>rok 1998</c:v>
                </c:pt>
                <c:pt idx="1">
                  <c:v>rok 2004</c:v>
                </c:pt>
                <c:pt idx="2">
                  <c:v>rok 2012</c:v>
                </c:pt>
              </c:strCache>
            </c:strRef>
          </c:cat>
          <c:val>
            <c:numRef>
              <c:f>graf2!$G$3:$G$5</c:f>
              <c:numCache>
                <c:formatCode>General</c:formatCode>
                <c:ptCount val="3"/>
                <c:pt idx="0">
                  <c:v>395</c:v>
                </c:pt>
                <c:pt idx="1">
                  <c:v>672</c:v>
                </c:pt>
                <c:pt idx="2">
                  <c:v>775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239104"/>
        <c:axId val="128237568"/>
      </c:barChart>
      <c:valAx>
        <c:axId val="1282375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8239104"/>
        <c:crosses val="autoZero"/>
        <c:crossBetween val="between"/>
      </c:valAx>
      <c:catAx>
        <c:axId val="1282391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282375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1550469742683995"/>
          <c:y val="0.19996870583484799"/>
          <c:w val="0.172034243383129"/>
          <c:h val="0.57322452146338021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 dirty="0"/>
              <a:t>Srovnání </a:t>
            </a:r>
            <a:r>
              <a:rPr lang="cs-CZ" sz="1400" dirty="0" smtClean="0"/>
              <a:t>Plzeňský </a:t>
            </a:r>
            <a:r>
              <a:rPr lang="cs-CZ" sz="1400" dirty="0"/>
              <a:t>kraj vs. ČR vzdělání knihovníků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752986593501056"/>
          <c:y val="0.11038693063060805"/>
          <c:w val="0.72429174653070982"/>
          <c:h val="0.70195929460988415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vzdel_grafy2!$C$3</c:f>
              <c:strCache>
                <c:ptCount val="1"/>
                <c:pt idx="0">
                  <c:v>ZŠ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vzdel_grafy2!$B$4:$B$5</c:f>
              <c:strCache>
                <c:ptCount val="2"/>
                <c:pt idx="0">
                  <c:v>Plzeň. kraj veř. knihovny</c:v>
                </c:pt>
                <c:pt idx="1">
                  <c:v>ČR veř. knihovny</c:v>
                </c:pt>
              </c:strCache>
            </c:strRef>
          </c:cat>
          <c:val>
            <c:numRef>
              <c:f>vzdel_grafy2!$C$4:$C$5</c:f>
              <c:numCache>
                <c:formatCode>0.0</c:formatCode>
                <c:ptCount val="2"/>
                <c:pt idx="0">
                  <c:v>0.45871559633027525</c:v>
                </c:pt>
                <c:pt idx="1">
                  <c:v>2.2988505747126435</c:v>
                </c:pt>
              </c:numCache>
            </c:numRef>
          </c:val>
        </c:ser>
        <c:ser>
          <c:idx val="1"/>
          <c:order val="1"/>
          <c:tx>
            <c:strRef>
              <c:f>vzdel_grafy2!$D$3</c:f>
              <c:strCache>
                <c:ptCount val="1"/>
                <c:pt idx="0">
                  <c:v>SŠ knihovnické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vzdel_grafy2!$B$4:$B$5</c:f>
              <c:strCache>
                <c:ptCount val="2"/>
                <c:pt idx="0">
                  <c:v>Plzeň. kraj veř. knihovny</c:v>
                </c:pt>
                <c:pt idx="1">
                  <c:v>ČR veř. knihovny</c:v>
                </c:pt>
              </c:strCache>
            </c:strRef>
          </c:cat>
          <c:val>
            <c:numRef>
              <c:f>vzdel_grafy2!$D$4:$D$5</c:f>
              <c:numCache>
                <c:formatCode>0.0</c:formatCode>
                <c:ptCount val="2"/>
                <c:pt idx="0">
                  <c:v>50.458715596330272</c:v>
                </c:pt>
                <c:pt idx="1">
                  <c:v>31.401320616287602</c:v>
                </c:pt>
              </c:numCache>
            </c:numRef>
          </c:val>
        </c:ser>
        <c:ser>
          <c:idx val="2"/>
          <c:order val="2"/>
          <c:tx>
            <c:strRef>
              <c:f>vzdel_grafy2!$E$3</c:f>
              <c:strCache>
                <c:ptCount val="1"/>
                <c:pt idx="0">
                  <c:v>SŠ neknihovnické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vzdel_grafy2!$B$4:$B$5</c:f>
              <c:strCache>
                <c:ptCount val="2"/>
                <c:pt idx="0">
                  <c:v>Plzeň. kraj veř. knihovny</c:v>
                </c:pt>
                <c:pt idx="1">
                  <c:v>ČR veř. knihovny</c:v>
                </c:pt>
              </c:strCache>
            </c:strRef>
          </c:cat>
          <c:val>
            <c:numRef>
              <c:f>vzdel_grafy2!$E$4:$E$5</c:f>
              <c:numCache>
                <c:formatCode>0.0</c:formatCode>
                <c:ptCount val="2"/>
                <c:pt idx="0">
                  <c:v>17.431192660550458</c:v>
                </c:pt>
                <c:pt idx="1">
                  <c:v>34.336023477622895</c:v>
                </c:pt>
              </c:numCache>
            </c:numRef>
          </c:val>
        </c:ser>
        <c:ser>
          <c:idx val="3"/>
          <c:order val="3"/>
          <c:tx>
            <c:strRef>
              <c:f>vzdel_grafy2!$F$3</c:f>
              <c:strCache>
                <c:ptCount val="1"/>
                <c:pt idx="0">
                  <c:v>VOŠ knihovnické</c:v>
                </c:pt>
              </c:strCache>
            </c:strRef>
          </c:tx>
          <c:spPr>
            <a:solidFill>
              <a:srgbClr val="9900CC"/>
            </a:solidFill>
          </c:spPr>
          <c:invertIfNegative val="0"/>
          <c:dLbls>
            <c:dLbl>
              <c:idx val="0"/>
              <c:layout>
                <c:manualLayout>
                  <c:x val="-3.8149731990622976E-3"/>
                  <c:y val="1.2789768185451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224597985934466E-3"/>
                  <c:y val="-3.19744204636290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vzdel_grafy2!$B$4:$B$5</c:f>
              <c:strCache>
                <c:ptCount val="2"/>
                <c:pt idx="0">
                  <c:v>Plzeň. kraj veř. knihovny</c:v>
                </c:pt>
                <c:pt idx="1">
                  <c:v>ČR veř. knihovny</c:v>
                </c:pt>
              </c:strCache>
            </c:strRef>
          </c:cat>
          <c:val>
            <c:numRef>
              <c:f>vzdel_grafy2!$F$4:$F$5</c:f>
              <c:numCache>
                <c:formatCode>0.0</c:formatCode>
                <c:ptCount val="2"/>
                <c:pt idx="0">
                  <c:v>1.3761467889908259</c:v>
                </c:pt>
                <c:pt idx="1">
                  <c:v>2.1521154316458793</c:v>
                </c:pt>
              </c:numCache>
            </c:numRef>
          </c:val>
        </c:ser>
        <c:ser>
          <c:idx val="4"/>
          <c:order val="4"/>
          <c:tx>
            <c:strRef>
              <c:f>vzdel_grafy2!$G$3</c:f>
              <c:strCache>
                <c:ptCount val="1"/>
                <c:pt idx="0">
                  <c:v>VOŠ neknihovnické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3352406196718042E-2"/>
                  <c:y val="-9.59232613908872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374329976557447E-3"/>
                  <c:y val="-1.9184652278177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vzdel_grafy2!$B$4:$B$5</c:f>
              <c:strCache>
                <c:ptCount val="2"/>
                <c:pt idx="0">
                  <c:v>Plzeň. kraj veř. knihovny</c:v>
                </c:pt>
                <c:pt idx="1">
                  <c:v>ČR veř. knihovny</c:v>
                </c:pt>
              </c:strCache>
            </c:strRef>
          </c:cat>
          <c:val>
            <c:numRef>
              <c:f>vzdel_grafy2!$G$4:$G$5</c:f>
              <c:numCache>
                <c:formatCode>0.0</c:formatCode>
                <c:ptCount val="2"/>
                <c:pt idx="0">
                  <c:v>0.45871559633027525</c:v>
                </c:pt>
                <c:pt idx="1">
                  <c:v>0.90486671557838094</c:v>
                </c:pt>
              </c:numCache>
            </c:numRef>
          </c:val>
        </c:ser>
        <c:ser>
          <c:idx val="5"/>
          <c:order val="5"/>
          <c:tx>
            <c:strRef>
              <c:f>vzdel_grafy2!$H$3</c:f>
              <c:strCache>
                <c:ptCount val="1"/>
                <c:pt idx="0">
                  <c:v>VŠ knihovnické</c:v>
                </c:pt>
              </c:strCache>
            </c:strRef>
          </c:tx>
          <c:spPr>
            <a:solidFill>
              <a:srgbClr val="D76B29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vzdel_grafy2!$B$4:$B$5</c:f>
              <c:strCache>
                <c:ptCount val="2"/>
                <c:pt idx="0">
                  <c:v>Plzeň. kraj veř. knihovny</c:v>
                </c:pt>
                <c:pt idx="1">
                  <c:v>ČR veř. knihovny</c:v>
                </c:pt>
              </c:strCache>
            </c:strRef>
          </c:cat>
          <c:val>
            <c:numRef>
              <c:f>vzdel_grafy2!$H$4:$H$5</c:f>
              <c:numCache>
                <c:formatCode>0.0</c:formatCode>
                <c:ptCount val="2"/>
                <c:pt idx="0">
                  <c:v>21.559633027522938</c:v>
                </c:pt>
                <c:pt idx="1">
                  <c:v>16.678894595255567</c:v>
                </c:pt>
              </c:numCache>
            </c:numRef>
          </c:val>
        </c:ser>
        <c:ser>
          <c:idx val="6"/>
          <c:order val="6"/>
          <c:tx>
            <c:strRef>
              <c:f>vzdel_grafy2!$I$3</c:f>
              <c:strCache>
                <c:ptCount val="1"/>
                <c:pt idx="0">
                  <c:v>VŠ neknihovnické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vzdel_grafy2!$B$4:$B$5</c:f>
              <c:strCache>
                <c:ptCount val="2"/>
                <c:pt idx="0">
                  <c:v>Plzeň. kraj veř. knihovny</c:v>
                </c:pt>
                <c:pt idx="1">
                  <c:v>ČR veř. knihovny</c:v>
                </c:pt>
              </c:strCache>
            </c:strRef>
          </c:cat>
          <c:val>
            <c:numRef>
              <c:f>vzdel_grafy2!$I$4:$I$5</c:f>
              <c:numCache>
                <c:formatCode>0.0</c:formatCode>
                <c:ptCount val="2"/>
                <c:pt idx="0">
                  <c:v>8.2568807339449553</c:v>
                </c:pt>
                <c:pt idx="1">
                  <c:v>12.227928588897042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268160"/>
        <c:axId val="128269696"/>
        <c:axId val="0"/>
      </c:bar3DChart>
      <c:catAx>
        <c:axId val="1282681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28269696"/>
        <c:crosses val="autoZero"/>
        <c:auto val="1"/>
        <c:lblAlgn val="ctr"/>
        <c:lblOffset val="100"/>
        <c:noMultiLvlLbl val="0"/>
      </c:catAx>
      <c:valAx>
        <c:axId val="12826969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8268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3878343808989397E-2"/>
          <c:y val="0.87683050410065644"/>
          <c:w val="0.87987941079991883"/>
          <c:h val="9.758995952844024E-2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dirty="0" err="1"/>
              <a:t>Vyu</a:t>
            </a:r>
            <a:r>
              <a:rPr lang="cs-CZ" sz="1400" dirty="0"/>
              <a:t>žití AKS veř.</a:t>
            </a:r>
            <a:r>
              <a:rPr lang="cs-CZ" sz="1400" baseline="0" dirty="0"/>
              <a:t> knihovny</a:t>
            </a:r>
            <a:r>
              <a:rPr lang="cs-CZ" sz="1400" dirty="0"/>
              <a:t> -</a:t>
            </a:r>
            <a:r>
              <a:rPr lang="cs-CZ" sz="1400" baseline="0" dirty="0"/>
              <a:t> srovnání </a:t>
            </a:r>
            <a:r>
              <a:rPr lang="cs-CZ" sz="1400" baseline="0" dirty="0" smtClean="0"/>
              <a:t>Plzeňský </a:t>
            </a:r>
            <a:r>
              <a:rPr lang="cs-CZ" sz="1400" baseline="0" dirty="0"/>
              <a:t>kraj a ČR</a:t>
            </a:r>
            <a:endParaRPr lang="en-US" sz="140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914114902303881"/>
          <c:y val="9.5171284408679113E-2"/>
          <c:w val="0.68767388451443567"/>
          <c:h val="0.75470829707810849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AKS!$C$32</c:f>
              <c:strCache>
                <c:ptCount val="1"/>
                <c:pt idx="0">
                  <c:v>Nepoužívá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8.13007999966711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AKS!$B$33:$B$34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AKS!$C$33:$C$34</c:f>
              <c:numCache>
                <c:formatCode>###0.0</c:formatCode>
                <c:ptCount val="2"/>
                <c:pt idx="0" formatCode="0.0">
                  <c:v>0</c:v>
                </c:pt>
                <c:pt idx="1">
                  <c:v>13.017751479289942</c:v>
                </c:pt>
              </c:numCache>
            </c:numRef>
          </c:val>
        </c:ser>
        <c:ser>
          <c:idx val="1"/>
          <c:order val="1"/>
          <c:tx>
            <c:strRef>
              <c:f>AKS!$D$32</c:f>
              <c:strCache>
                <c:ptCount val="1"/>
                <c:pt idx="0">
                  <c:v>Do 50 %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dLbl>
              <c:idx val="0"/>
              <c:layout>
                <c:manualLayout>
                  <c:x val="1.626015999933423E-2"/>
                  <c:y val="-2.97618977873317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AKS!$B$33:$B$34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AKS!$D$33:$D$34</c:f>
              <c:numCache>
                <c:formatCode>###0.0</c:formatCode>
                <c:ptCount val="2"/>
                <c:pt idx="0" formatCode="0.0">
                  <c:v>3.225806451612903</c:v>
                </c:pt>
                <c:pt idx="1">
                  <c:v>10.650887573964498</c:v>
                </c:pt>
              </c:numCache>
            </c:numRef>
          </c:val>
        </c:ser>
        <c:ser>
          <c:idx val="2"/>
          <c:order val="2"/>
          <c:tx>
            <c:strRef>
              <c:f>AKS!$E$32</c:f>
              <c:strCache>
                <c:ptCount val="1"/>
                <c:pt idx="0">
                  <c:v>50 - 90 %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AKS!$B$33:$B$34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AKS!$E$33:$E$34</c:f>
              <c:numCache>
                <c:formatCode>###0.0</c:formatCode>
                <c:ptCount val="2"/>
                <c:pt idx="0" formatCode="0.0">
                  <c:v>19.35483870967742</c:v>
                </c:pt>
                <c:pt idx="1">
                  <c:v>12.278106508875739</c:v>
                </c:pt>
              </c:numCache>
            </c:numRef>
          </c:val>
        </c:ser>
        <c:ser>
          <c:idx val="3"/>
          <c:order val="3"/>
          <c:tx>
            <c:strRef>
              <c:f>AKS!$F$32</c:f>
              <c:strCache>
                <c:ptCount val="1"/>
                <c:pt idx="0">
                  <c:v>90 - 100 %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AKS!$B$33:$B$34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AKS!$F$33:$F$34</c:f>
              <c:numCache>
                <c:formatCode>###0.0</c:formatCode>
                <c:ptCount val="2"/>
                <c:pt idx="0" formatCode="0.0">
                  <c:v>77.41935483870968</c:v>
                </c:pt>
                <c:pt idx="1">
                  <c:v>64.053254437869825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322944"/>
        <c:axId val="128341120"/>
        <c:axId val="0"/>
      </c:bar3DChart>
      <c:catAx>
        <c:axId val="128322944"/>
        <c:scaling>
          <c:orientation val="minMax"/>
        </c:scaling>
        <c:delete val="0"/>
        <c:axPos val="l"/>
        <c:majorTickMark val="out"/>
        <c:minorTickMark val="none"/>
        <c:tickLblPos val="nextTo"/>
        <c:crossAx val="128341120"/>
        <c:crosses val="autoZero"/>
        <c:auto val="1"/>
        <c:lblAlgn val="ctr"/>
        <c:lblOffset val="100"/>
        <c:noMultiLvlLbl val="0"/>
      </c:catAx>
      <c:valAx>
        <c:axId val="1283411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8322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359865027868728"/>
          <c:y val="0.91236691217498311"/>
          <c:w val="0.6437997497279706"/>
          <c:h val="6.3879578205948112E-2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 dirty="0"/>
              <a:t>Využití textového editoru - veřejné knihovny, srovnání </a:t>
            </a:r>
            <a:r>
              <a:rPr lang="cs-CZ" sz="1400" dirty="0" smtClean="0"/>
              <a:t>Plzeňský </a:t>
            </a:r>
            <a:r>
              <a:rPr lang="cs-CZ" sz="1400" dirty="0"/>
              <a:t>kraj</a:t>
            </a:r>
            <a:r>
              <a:rPr lang="cs-CZ" sz="1400" baseline="0" dirty="0"/>
              <a:t> a ČR</a:t>
            </a:r>
            <a:endParaRPr lang="cs-CZ" sz="1400" dirty="0"/>
          </a:p>
        </c:rich>
      </c:tx>
      <c:layout>
        <c:manualLayout>
          <c:xMode val="edge"/>
          <c:yMode val="edge"/>
          <c:x val="0.10749230658094346"/>
          <c:y val="6.8728522336769767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172975111608917"/>
          <c:y val="0.11413314971739082"/>
          <c:w val="0.63771485707937214"/>
          <c:h val="0.7044232903722856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TE!$C$31</c:f>
              <c:strCache>
                <c:ptCount val="1"/>
                <c:pt idx="0">
                  <c:v>Nepoužívá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TE!$B$32:$B$33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TE!$C$32:$C$33</c:f>
              <c:numCache>
                <c:formatCode>###0.0</c:formatCode>
                <c:ptCount val="2"/>
                <c:pt idx="0" formatCode="0.0">
                  <c:v>0</c:v>
                </c:pt>
                <c:pt idx="1">
                  <c:v>8.8757396449704142</c:v>
                </c:pt>
              </c:numCache>
            </c:numRef>
          </c:val>
        </c:ser>
        <c:ser>
          <c:idx val="1"/>
          <c:order val="1"/>
          <c:tx>
            <c:strRef>
              <c:f>TE!$D$31</c:f>
              <c:strCache>
                <c:ptCount val="1"/>
                <c:pt idx="0">
                  <c:v>Do 50 %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dLbl>
              <c:idx val="0"/>
              <c:layout>
                <c:manualLayout>
                  <c:x val="3.5993733122623565E-3"/>
                  <c:y val="-2.0977712419395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TE!$B$32:$B$33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TE!$D$32:$D$33</c:f>
              <c:numCache>
                <c:formatCode>###0.0</c:formatCode>
                <c:ptCount val="2"/>
                <c:pt idx="0" formatCode="0.0">
                  <c:v>3.225806451612903</c:v>
                </c:pt>
                <c:pt idx="1">
                  <c:v>12.1301775147929</c:v>
                </c:pt>
              </c:numCache>
            </c:numRef>
          </c:val>
        </c:ser>
        <c:ser>
          <c:idx val="2"/>
          <c:order val="2"/>
          <c:tx>
            <c:strRef>
              <c:f>TE!$E$31</c:f>
              <c:strCache>
                <c:ptCount val="1"/>
                <c:pt idx="0">
                  <c:v>50 - 90 %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TE!$B$32:$B$33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TE!$E$32:$E$33</c:f>
              <c:numCache>
                <c:formatCode>###0.0</c:formatCode>
                <c:ptCount val="2"/>
                <c:pt idx="0" formatCode="0.0">
                  <c:v>19.35483870967742</c:v>
                </c:pt>
                <c:pt idx="1">
                  <c:v>9.7633136094674562</c:v>
                </c:pt>
              </c:numCache>
            </c:numRef>
          </c:val>
        </c:ser>
        <c:ser>
          <c:idx val="3"/>
          <c:order val="3"/>
          <c:tx>
            <c:strRef>
              <c:f>TE!$F$31</c:f>
              <c:strCache>
                <c:ptCount val="1"/>
                <c:pt idx="0">
                  <c:v>90 - 100 %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TE!$B$32:$B$33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TE!$F$32:$F$33</c:f>
              <c:numCache>
                <c:formatCode>###0.0</c:formatCode>
                <c:ptCount val="2"/>
                <c:pt idx="0" formatCode="0.0">
                  <c:v>77.41935483870968</c:v>
                </c:pt>
                <c:pt idx="1">
                  <c:v>69.230769230769226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649088"/>
        <c:axId val="128650624"/>
        <c:axId val="0"/>
      </c:bar3DChart>
      <c:catAx>
        <c:axId val="1286490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28650624"/>
        <c:crosses val="autoZero"/>
        <c:auto val="1"/>
        <c:lblAlgn val="ctr"/>
        <c:lblOffset val="100"/>
        <c:noMultiLvlLbl val="0"/>
      </c:catAx>
      <c:valAx>
        <c:axId val="1286506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8649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859442799007924"/>
          <c:y val="0.88372025568875978"/>
          <c:w val="0.57186428760625108"/>
          <c:h val="8.1408022195423771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 dirty="0"/>
              <a:t>Využití</a:t>
            </a:r>
            <a:r>
              <a:rPr lang="cs-CZ" sz="1400" baseline="0" dirty="0"/>
              <a:t> tabulkový procesor - </a:t>
            </a:r>
            <a:r>
              <a:rPr lang="cs-CZ" sz="1400" baseline="0" dirty="0" smtClean="0"/>
              <a:t>veřejné </a:t>
            </a:r>
            <a:r>
              <a:rPr lang="cs-CZ" sz="1400" baseline="0" dirty="0"/>
              <a:t>knihovny, srovnání Plzeň. kraj a ČR</a:t>
            </a:r>
            <a:endParaRPr lang="cs-CZ" sz="1400" dirty="0"/>
          </a:p>
        </c:rich>
      </c:tx>
      <c:layout>
        <c:manualLayout>
          <c:xMode val="edge"/>
          <c:yMode val="edge"/>
          <c:x val="0.1072982006654276"/>
          <c:y val="9.2165898617511521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66652085156023"/>
          <c:y val="0.11394777265745008"/>
          <c:w val="0.70023196753183625"/>
          <c:h val="0.72921150985159111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TP!$C$32</c:f>
              <c:strCache>
                <c:ptCount val="1"/>
                <c:pt idx="0">
                  <c:v>Nepoužívá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TP!$B$33:$B$34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TP!$C$33:$C$34</c:f>
              <c:numCache>
                <c:formatCode>###0.0</c:formatCode>
                <c:ptCount val="2"/>
                <c:pt idx="0" formatCode="0.0">
                  <c:v>3.225806451612903</c:v>
                </c:pt>
                <c:pt idx="1">
                  <c:v>19.822485207100591</c:v>
                </c:pt>
              </c:numCache>
            </c:numRef>
          </c:val>
        </c:ser>
        <c:ser>
          <c:idx val="1"/>
          <c:order val="1"/>
          <c:tx>
            <c:strRef>
              <c:f>TP!$D$32</c:f>
              <c:strCache>
                <c:ptCount val="1"/>
                <c:pt idx="0">
                  <c:v>Do 50 %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TP!$B$33:$B$34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TP!$D$33:$D$34</c:f>
              <c:numCache>
                <c:formatCode>###0.0</c:formatCode>
                <c:ptCount val="2"/>
                <c:pt idx="0" formatCode="0.0">
                  <c:v>6.4516129032258061</c:v>
                </c:pt>
                <c:pt idx="1">
                  <c:v>19.674556213017752</c:v>
                </c:pt>
              </c:numCache>
            </c:numRef>
          </c:val>
        </c:ser>
        <c:ser>
          <c:idx val="2"/>
          <c:order val="2"/>
          <c:tx>
            <c:strRef>
              <c:f>TP!$E$32</c:f>
              <c:strCache>
                <c:ptCount val="1"/>
                <c:pt idx="0">
                  <c:v>50 - 90 %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TP!$B$33:$B$34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TP!$E$33:$E$34</c:f>
              <c:numCache>
                <c:formatCode>###0.0</c:formatCode>
                <c:ptCount val="2"/>
                <c:pt idx="0" formatCode="0.0">
                  <c:v>22.58064516129032</c:v>
                </c:pt>
                <c:pt idx="1">
                  <c:v>14.053254437869821</c:v>
                </c:pt>
              </c:numCache>
            </c:numRef>
          </c:val>
        </c:ser>
        <c:ser>
          <c:idx val="3"/>
          <c:order val="3"/>
          <c:tx>
            <c:strRef>
              <c:f>TP!$F$32</c:f>
              <c:strCache>
                <c:ptCount val="1"/>
                <c:pt idx="0">
                  <c:v>90 - 100 %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TP!$B$33:$B$34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TP!$F$33:$F$34</c:f>
              <c:numCache>
                <c:formatCode>###0.0</c:formatCode>
                <c:ptCount val="2"/>
                <c:pt idx="0" formatCode="0.0">
                  <c:v>67.741935483870961</c:v>
                </c:pt>
                <c:pt idx="1">
                  <c:v>46.449704142011832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704896"/>
        <c:axId val="128706432"/>
        <c:axId val="0"/>
      </c:bar3DChart>
      <c:catAx>
        <c:axId val="1287048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28706432"/>
        <c:crosses val="autoZero"/>
        <c:auto val="1"/>
        <c:lblAlgn val="ctr"/>
        <c:lblOffset val="100"/>
        <c:noMultiLvlLbl val="0"/>
      </c:catAx>
      <c:valAx>
        <c:axId val="1287064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8704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099489884499787"/>
          <c:y val="0.9143752192266289"/>
          <c:w val="0.55434675757702723"/>
          <c:h val="7.7823820409545594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/>
              <a:t>Využití grafický editor</a:t>
            </a:r>
            <a:r>
              <a:rPr lang="cs-CZ" sz="1400" baseline="0"/>
              <a:t> - veřejné knihovny, srovnání Plzeň. kraj a ČR</a:t>
            </a:r>
          </a:p>
        </c:rich>
      </c:tx>
      <c:layout>
        <c:manualLayout>
          <c:xMode val="edge"/>
          <c:yMode val="edge"/>
          <c:x val="0.13095652984205378"/>
          <c:y val="3.3416884314956502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583981736010809"/>
          <c:y val="4.124011899568316E-2"/>
          <c:w val="0.68935346099489059"/>
          <c:h val="0.80229992364110381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GE!$C$32</c:f>
              <c:strCache>
                <c:ptCount val="1"/>
                <c:pt idx="0">
                  <c:v>Nepoužívá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GE!$B$33:$B$34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GE!$C$33:$C$34</c:f>
              <c:numCache>
                <c:formatCode>###0.0</c:formatCode>
                <c:ptCount val="2"/>
                <c:pt idx="0" formatCode="0.0">
                  <c:v>29.032258064516132</c:v>
                </c:pt>
                <c:pt idx="1">
                  <c:v>49.852071005917161</c:v>
                </c:pt>
              </c:numCache>
            </c:numRef>
          </c:val>
        </c:ser>
        <c:ser>
          <c:idx val="1"/>
          <c:order val="1"/>
          <c:tx>
            <c:strRef>
              <c:f>GE!$D$32</c:f>
              <c:strCache>
                <c:ptCount val="1"/>
                <c:pt idx="0">
                  <c:v>Do 50 %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GE!$B$33:$B$34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GE!$D$33:$D$34</c:f>
              <c:numCache>
                <c:formatCode>###0.0</c:formatCode>
                <c:ptCount val="2"/>
                <c:pt idx="0" formatCode="0.0">
                  <c:v>29.032258064516132</c:v>
                </c:pt>
                <c:pt idx="1">
                  <c:v>31.213017751479288</c:v>
                </c:pt>
              </c:numCache>
            </c:numRef>
          </c:val>
        </c:ser>
        <c:ser>
          <c:idx val="2"/>
          <c:order val="2"/>
          <c:tx>
            <c:strRef>
              <c:f>GE!$E$32</c:f>
              <c:strCache>
                <c:ptCount val="1"/>
                <c:pt idx="0">
                  <c:v>50 - 90 %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GE!$B$33:$B$34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GE!$E$33:$E$34</c:f>
              <c:numCache>
                <c:formatCode>###0.0</c:formatCode>
                <c:ptCount val="2"/>
                <c:pt idx="0" formatCode="0.0">
                  <c:v>22.58064516129032</c:v>
                </c:pt>
                <c:pt idx="1">
                  <c:v>5.0295857988165684</c:v>
                </c:pt>
              </c:numCache>
            </c:numRef>
          </c:val>
        </c:ser>
        <c:ser>
          <c:idx val="3"/>
          <c:order val="3"/>
          <c:tx>
            <c:strRef>
              <c:f>GE!$F$32</c:f>
              <c:strCache>
                <c:ptCount val="1"/>
                <c:pt idx="0">
                  <c:v>90 - 100 %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GE!$B$33:$B$34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GE!$F$33:$F$34</c:f>
              <c:numCache>
                <c:formatCode>###0.0</c:formatCode>
                <c:ptCount val="2"/>
                <c:pt idx="0" formatCode="0.0">
                  <c:v>19.35483870967742</c:v>
                </c:pt>
                <c:pt idx="1">
                  <c:v>13.905325443786982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731776"/>
        <c:axId val="128745856"/>
        <c:axId val="0"/>
      </c:bar3DChart>
      <c:catAx>
        <c:axId val="1287317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28745856"/>
        <c:crosses val="autoZero"/>
        <c:auto val="1"/>
        <c:lblAlgn val="ctr"/>
        <c:lblOffset val="100"/>
        <c:noMultiLvlLbl val="0"/>
      </c:catAx>
      <c:valAx>
        <c:axId val="1287458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8731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2396542887760338"/>
          <c:y val="0.89188243361222841"/>
          <c:w val="0.44329295376539474"/>
          <c:h val="0.10105651522241889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/>
              <a:t>Využití prezentační programy</a:t>
            </a:r>
            <a:r>
              <a:rPr lang="cs-CZ" sz="1400" baseline="0"/>
              <a:t> - veřejné knihovny,srovnání Plzeň. kraj a ČR</a:t>
            </a:r>
            <a:endParaRPr lang="cs-CZ" sz="1400"/>
          </a:p>
        </c:rich>
      </c:tx>
      <c:layout>
        <c:manualLayout>
          <c:xMode val="edge"/>
          <c:yMode val="edge"/>
          <c:x val="0.10889707564864046"/>
          <c:y val="9.2378775285355836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653975769842636"/>
          <c:y val="8.9299482775844027E-2"/>
          <c:w val="0.71217042264688102"/>
          <c:h val="0.75965612788907966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PP!$C$32</c:f>
              <c:strCache>
                <c:ptCount val="1"/>
                <c:pt idx="0">
                  <c:v>Nepoužívá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PP!$B$33:$B$34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PP!$C$33:$C$34</c:f>
              <c:numCache>
                <c:formatCode>###0.0</c:formatCode>
                <c:ptCount val="2"/>
                <c:pt idx="0" formatCode="0.0">
                  <c:v>19.35483870967742</c:v>
                </c:pt>
                <c:pt idx="1">
                  <c:v>40.088757396449701</c:v>
                </c:pt>
              </c:numCache>
            </c:numRef>
          </c:val>
        </c:ser>
        <c:ser>
          <c:idx val="1"/>
          <c:order val="1"/>
          <c:tx>
            <c:strRef>
              <c:f>PP!$D$32</c:f>
              <c:strCache>
                <c:ptCount val="1"/>
                <c:pt idx="0">
                  <c:v>Do 50 %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PP!$B$33:$B$34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PP!$D$33:$D$34</c:f>
              <c:numCache>
                <c:formatCode>###0.0</c:formatCode>
                <c:ptCount val="2"/>
                <c:pt idx="0" formatCode="0.0">
                  <c:v>22.58064516129032</c:v>
                </c:pt>
                <c:pt idx="1">
                  <c:v>30.029585798816566</c:v>
                </c:pt>
              </c:numCache>
            </c:numRef>
          </c:val>
        </c:ser>
        <c:ser>
          <c:idx val="2"/>
          <c:order val="2"/>
          <c:tx>
            <c:strRef>
              <c:f>PP!$E$32</c:f>
              <c:strCache>
                <c:ptCount val="1"/>
                <c:pt idx="0">
                  <c:v>50 - 90 %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PP!$B$33:$B$34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PP!$E$33:$E$34</c:f>
              <c:numCache>
                <c:formatCode>###0.0</c:formatCode>
                <c:ptCount val="2"/>
                <c:pt idx="0" formatCode="0.0">
                  <c:v>25.806451612903224</c:v>
                </c:pt>
                <c:pt idx="1">
                  <c:v>7.840236686390532</c:v>
                </c:pt>
              </c:numCache>
            </c:numRef>
          </c:val>
        </c:ser>
        <c:ser>
          <c:idx val="3"/>
          <c:order val="3"/>
          <c:tx>
            <c:strRef>
              <c:f>PP!$F$32</c:f>
              <c:strCache>
                <c:ptCount val="1"/>
                <c:pt idx="0">
                  <c:v>90 - 100 %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PP!$B$33:$B$34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PP!$F$33:$F$34</c:f>
              <c:numCache>
                <c:formatCode>###0.0</c:formatCode>
                <c:ptCount val="2"/>
                <c:pt idx="0" formatCode="0.0">
                  <c:v>32.258064516129032</c:v>
                </c:pt>
                <c:pt idx="1">
                  <c:v>22.041420118343193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869504"/>
        <c:axId val="128871040"/>
        <c:axId val="0"/>
      </c:bar3DChart>
      <c:catAx>
        <c:axId val="1288695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28871040"/>
        <c:crosses val="autoZero"/>
        <c:auto val="1"/>
        <c:lblAlgn val="ctr"/>
        <c:lblOffset val="100"/>
        <c:noMultiLvlLbl val="0"/>
      </c:catAx>
      <c:valAx>
        <c:axId val="1288710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886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941748024993113"/>
          <c:y val="0.90903527462924849"/>
          <c:w val="0.6167150919857799"/>
          <c:h val="6.8765693480919557E-2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V</a:t>
            </a:r>
            <a:r>
              <a:rPr lang="cs-CZ" sz="1400"/>
              <a:t>yužití databáze -</a:t>
            </a:r>
            <a:r>
              <a:rPr lang="cs-CZ" sz="1400" baseline="0"/>
              <a:t> veřejné knihovny, srovnání OL kraj a ČR</a:t>
            </a:r>
            <a:endParaRPr lang="en-US" sz="1400"/>
          </a:p>
        </c:rich>
      </c:tx>
      <c:layout>
        <c:manualLayout>
          <c:xMode val="edge"/>
          <c:yMode val="edge"/>
          <c:x val="0.18360868085933701"/>
          <c:y val="7.3979835893488305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019867308253139"/>
          <c:y val="6.966716254640172E-2"/>
          <c:w val="0.6992303392631477"/>
          <c:h val="0.7569332758575357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DB!$C$33</c:f>
              <c:strCache>
                <c:ptCount val="1"/>
                <c:pt idx="0">
                  <c:v>Nepoužívá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DB!$B$34:$B$35</c:f>
              <c:strCache>
                <c:ptCount val="2"/>
                <c:pt idx="0">
                  <c:v>Veřejné knihovny Plzeň.kraj</c:v>
                </c:pt>
                <c:pt idx="1">
                  <c:v>Veřejné knihovny ČR</c:v>
                </c:pt>
              </c:strCache>
            </c:strRef>
          </c:cat>
          <c:val>
            <c:numRef>
              <c:f>DB!$C$34:$C$35</c:f>
              <c:numCache>
                <c:formatCode>###0.0</c:formatCode>
                <c:ptCount val="2"/>
                <c:pt idx="0" formatCode="0.0">
                  <c:v>48.387096774193552</c:v>
                </c:pt>
                <c:pt idx="1">
                  <c:v>67.011834319526628</c:v>
                </c:pt>
              </c:numCache>
            </c:numRef>
          </c:val>
        </c:ser>
        <c:ser>
          <c:idx val="1"/>
          <c:order val="1"/>
          <c:tx>
            <c:strRef>
              <c:f>DB!$D$33</c:f>
              <c:strCache>
                <c:ptCount val="1"/>
                <c:pt idx="0">
                  <c:v>Do 50 %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DB!$B$34:$B$35</c:f>
              <c:strCache>
                <c:ptCount val="2"/>
                <c:pt idx="0">
                  <c:v>Veřejné knihovny Plzeň.kraj</c:v>
                </c:pt>
                <c:pt idx="1">
                  <c:v>Veřejné knihovny ČR</c:v>
                </c:pt>
              </c:strCache>
            </c:strRef>
          </c:cat>
          <c:val>
            <c:numRef>
              <c:f>DB!$D$34:$D$35</c:f>
              <c:numCache>
                <c:formatCode>###0.0</c:formatCode>
                <c:ptCount val="2"/>
                <c:pt idx="0" formatCode="0.0">
                  <c:v>22.58064516129032</c:v>
                </c:pt>
                <c:pt idx="1">
                  <c:v>23.520710059171599</c:v>
                </c:pt>
              </c:numCache>
            </c:numRef>
          </c:val>
        </c:ser>
        <c:ser>
          <c:idx val="2"/>
          <c:order val="2"/>
          <c:tx>
            <c:strRef>
              <c:f>DB!$E$33</c:f>
              <c:strCache>
                <c:ptCount val="1"/>
                <c:pt idx="0">
                  <c:v>50 - 90 %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DB!$B$34:$B$35</c:f>
              <c:strCache>
                <c:ptCount val="2"/>
                <c:pt idx="0">
                  <c:v>Veřejné knihovny Plzeň.kraj</c:v>
                </c:pt>
                <c:pt idx="1">
                  <c:v>Veřejné knihovny ČR</c:v>
                </c:pt>
              </c:strCache>
            </c:strRef>
          </c:cat>
          <c:val>
            <c:numRef>
              <c:f>DB!$E$34:$E$35</c:f>
              <c:numCache>
                <c:formatCode>###0.0</c:formatCode>
                <c:ptCount val="2"/>
                <c:pt idx="0" formatCode="0.0">
                  <c:v>12.903225806451612</c:v>
                </c:pt>
                <c:pt idx="1">
                  <c:v>1.6272189349112427</c:v>
                </c:pt>
              </c:numCache>
            </c:numRef>
          </c:val>
        </c:ser>
        <c:ser>
          <c:idx val="3"/>
          <c:order val="3"/>
          <c:tx>
            <c:strRef>
              <c:f>DB!$F$33</c:f>
              <c:strCache>
                <c:ptCount val="1"/>
                <c:pt idx="0">
                  <c:v>90 - 100 %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1.2480499219968804E-2"/>
                  <c:y val="-7.0546737213403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DB!$B$34:$B$35</c:f>
              <c:strCache>
                <c:ptCount val="2"/>
                <c:pt idx="0">
                  <c:v>Veřejné knihovny Plzeň.kraj</c:v>
                </c:pt>
                <c:pt idx="1">
                  <c:v>Veřejné knihovny ČR</c:v>
                </c:pt>
              </c:strCache>
            </c:strRef>
          </c:cat>
          <c:val>
            <c:numRef>
              <c:f>DB!$F$34:$F$35</c:f>
              <c:numCache>
                <c:formatCode>###0.0</c:formatCode>
                <c:ptCount val="2"/>
                <c:pt idx="0" formatCode="0.0">
                  <c:v>16.129032258064516</c:v>
                </c:pt>
                <c:pt idx="1">
                  <c:v>7.840236686390532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047936"/>
        <c:axId val="129057920"/>
        <c:axId val="0"/>
      </c:bar3DChart>
      <c:catAx>
        <c:axId val="1290479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29057920"/>
        <c:crosses val="autoZero"/>
        <c:auto val="1"/>
        <c:lblAlgn val="ctr"/>
        <c:lblOffset val="100"/>
        <c:noMultiLvlLbl val="0"/>
      </c:catAx>
      <c:valAx>
        <c:axId val="1290579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047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201346321569406"/>
          <c:y val="0.90505881209293282"/>
          <c:w val="0.41965580355497689"/>
          <c:h val="7.8771264703023244E-2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 dirty="0"/>
              <a:t>Tvorba web. stránek využití - veřejné</a:t>
            </a:r>
            <a:r>
              <a:rPr lang="cs-CZ" sz="1400" baseline="0" dirty="0"/>
              <a:t> knihovny, srovnání </a:t>
            </a:r>
            <a:r>
              <a:rPr lang="cs-CZ" sz="1400" baseline="0" dirty="0" smtClean="0"/>
              <a:t>Plzeňský </a:t>
            </a:r>
            <a:r>
              <a:rPr lang="cs-CZ" sz="1400" baseline="0" dirty="0"/>
              <a:t>kraj a ČR</a:t>
            </a:r>
            <a:endParaRPr lang="cs-CZ" sz="1400" dirty="0"/>
          </a:p>
        </c:rich>
      </c:tx>
      <c:layout>
        <c:manualLayout>
          <c:xMode val="edge"/>
          <c:yMode val="edge"/>
          <c:x val="0.11708136482939629"/>
          <c:y val="5.1130640806238802E-4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335143870905027"/>
          <c:y val="9.8467084877792599E-2"/>
          <c:w val="0.68751057159521722"/>
          <c:h val="0.74045881669392799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WEB!$C$33</c:f>
              <c:strCache>
                <c:ptCount val="1"/>
                <c:pt idx="0">
                  <c:v>Nepoužívá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WEB!$B$34:$B$35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WEB!$C$34:$C$35</c:f>
              <c:numCache>
                <c:formatCode>###0.0</c:formatCode>
                <c:ptCount val="2"/>
                <c:pt idx="0" formatCode="0.0">
                  <c:v>35.483870967741936</c:v>
                </c:pt>
                <c:pt idx="1">
                  <c:v>44.674556213017752</c:v>
                </c:pt>
              </c:numCache>
            </c:numRef>
          </c:val>
        </c:ser>
        <c:ser>
          <c:idx val="1"/>
          <c:order val="1"/>
          <c:tx>
            <c:strRef>
              <c:f>WEB!$D$33</c:f>
              <c:strCache>
                <c:ptCount val="1"/>
                <c:pt idx="0">
                  <c:v>Do 50 %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WEB!$B$34:$B$35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WEB!$D$34:$D$35</c:f>
              <c:numCache>
                <c:formatCode>###0.0</c:formatCode>
                <c:ptCount val="2"/>
                <c:pt idx="0" formatCode="0.0">
                  <c:v>29.032258064516132</c:v>
                </c:pt>
                <c:pt idx="1">
                  <c:v>33.875739644970416</c:v>
                </c:pt>
              </c:numCache>
            </c:numRef>
          </c:val>
        </c:ser>
        <c:ser>
          <c:idx val="2"/>
          <c:order val="2"/>
          <c:tx>
            <c:strRef>
              <c:f>WEB!$E$33</c:f>
              <c:strCache>
                <c:ptCount val="1"/>
                <c:pt idx="0">
                  <c:v>50 - 90 %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WEB!$B$34:$B$35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WEB!$E$34:$E$35</c:f>
              <c:numCache>
                <c:formatCode>###0.0</c:formatCode>
                <c:ptCount val="2"/>
                <c:pt idx="0" formatCode="0.0">
                  <c:v>12.903225806451612</c:v>
                </c:pt>
                <c:pt idx="1">
                  <c:v>2.8106508875739644</c:v>
                </c:pt>
              </c:numCache>
            </c:numRef>
          </c:val>
        </c:ser>
        <c:ser>
          <c:idx val="3"/>
          <c:order val="3"/>
          <c:tx>
            <c:strRef>
              <c:f>WEB!$F$33</c:f>
              <c:strCache>
                <c:ptCount val="1"/>
                <c:pt idx="0">
                  <c:v>90 - 100 %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WEB!$B$34:$B$35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WEB!$F$34:$F$35</c:f>
              <c:numCache>
                <c:formatCode>###0.0</c:formatCode>
                <c:ptCount val="2"/>
                <c:pt idx="0" formatCode="0.0">
                  <c:v>22.58064516129032</c:v>
                </c:pt>
                <c:pt idx="1">
                  <c:v>18.639053254437872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099648"/>
        <c:axId val="129101184"/>
        <c:axId val="0"/>
      </c:bar3DChart>
      <c:catAx>
        <c:axId val="1290996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29101184"/>
        <c:crosses val="autoZero"/>
        <c:auto val="1"/>
        <c:lblAlgn val="ctr"/>
        <c:lblOffset val="100"/>
        <c:noMultiLvlLbl val="0"/>
      </c:catAx>
      <c:valAx>
        <c:axId val="1291011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09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6351805236943815"/>
          <c:y val="0.9103534098417646"/>
          <c:w val="0.53070766941533887"/>
          <c:h val="8.1466648451217247E-2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 dirty="0"/>
              <a:t>Rešerše a el. </a:t>
            </a:r>
            <a:r>
              <a:rPr lang="cs-CZ" sz="1400" dirty="0" err="1"/>
              <a:t>inf</a:t>
            </a:r>
            <a:r>
              <a:rPr lang="cs-CZ" sz="1400" dirty="0"/>
              <a:t>. zdroje - využití veřejné knihovny, srovnání</a:t>
            </a:r>
            <a:r>
              <a:rPr lang="cs-CZ" sz="1400" baseline="0" dirty="0"/>
              <a:t> </a:t>
            </a:r>
            <a:r>
              <a:rPr lang="cs-CZ" sz="1400" baseline="0" dirty="0" smtClean="0"/>
              <a:t>Plzeň. </a:t>
            </a:r>
            <a:r>
              <a:rPr lang="cs-CZ" sz="1400" baseline="0" dirty="0"/>
              <a:t>kraj a ČR</a:t>
            </a:r>
            <a:endParaRPr lang="cs-CZ" sz="1400" dirty="0"/>
          </a:p>
        </c:rich>
      </c:tx>
      <c:layout>
        <c:manualLayout>
          <c:xMode val="edge"/>
          <c:yMode val="edge"/>
          <c:x val="9.8345700359076929E-2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689107231051898"/>
          <c:y val="6.2864278664133189E-2"/>
          <c:w val="0.69193111239584393"/>
          <c:h val="0.79239129099937189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REŠ!$C$33</c:f>
              <c:strCache>
                <c:ptCount val="1"/>
                <c:pt idx="0">
                  <c:v>Nepoužívá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REŠ!$B$34:$B$35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REŠ!$C$34:$C$35</c:f>
              <c:numCache>
                <c:formatCode>###0.0</c:formatCode>
                <c:ptCount val="2"/>
                <c:pt idx="0" formatCode="0.0">
                  <c:v>29.032258064516132</c:v>
                </c:pt>
                <c:pt idx="1">
                  <c:v>55.917159763313606</c:v>
                </c:pt>
              </c:numCache>
            </c:numRef>
          </c:val>
        </c:ser>
        <c:ser>
          <c:idx val="1"/>
          <c:order val="1"/>
          <c:tx>
            <c:strRef>
              <c:f>REŠ!$D$33</c:f>
              <c:strCache>
                <c:ptCount val="1"/>
                <c:pt idx="0">
                  <c:v>Do 50 %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REŠ!$B$34:$B$35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REŠ!$D$34:$D$35</c:f>
              <c:numCache>
                <c:formatCode>###0.0</c:formatCode>
                <c:ptCount val="2"/>
                <c:pt idx="0" formatCode="0.0">
                  <c:v>16.129032258064516</c:v>
                </c:pt>
                <c:pt idx="1">
                  <c:v>25.739644970414201</c:v>
                </c:pt>
              </c:numCache>
            </c:numRef>
          </c:val>
        </c:ser>
        <c:ser>
          <c:idx val="2"/>
          <c:order val="2"/>
          <c:tx>
            <c:strRef>
              <c:f>REŠ!$E$33</c:f>
              <c:strCache>
                <c:ptCount val="1"/>
                <c:pt idx="0">
                  <c:v>50 - 90 %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REŠ!$B$34:$B$35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REŠ!$E$34:$E$35</c:f>
              <c:numCache>
                <c:formatCode>###0.0</c:formatCode>
                <c:ptCount val="2"/>
                <c:pt idx="0" formatCode="0.0">
                  <c:v>12.903225806451612</c:v>
                </c:pt>
                <c:pt idx="1">
                  <c:v>5.9171597633136095</c:v>
                </c:pt>
              </c:numCache>
            </c:numRef>
          </c:val>
        </c:ser>
        <c:ser>
          <c:idx val="3"/>
          <c:order val="3"/>
          <c:tx>
            <c:strRef>
              <c:f>REŠ!$F$33</c:f>
              <c:strCache>
                <c:ptCount val="1"/>
                <c:pt idx="0">
                  <c:v>90 - 100 %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REŠ!$B$34:$B$35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REŠ!$F$34:$F$35</c:f>
              <c:numCache>
                <c:formatCode>###0.0</c:formatCode>
                <c:ptCount val="2"/>
                <c:pt idx="0" formatCode="0.0">
                  <c:v>41.935483870967744</c:v>
                </c:pt>
                <c:pt idx="1">
                  <c:v>12.42603550295858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136640"/>
        <c:axId val="55138176"/>
        <c:axId val="0"/>
      </c:bar3DChart>
      <c:catAx>
        <c:axId val="55136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55138176"/>
        <c:crosses val="autoZero"/>
        <c:auto val="1"/>
        <c:lblAlgn val="ctr"/>
        <c:lblOffset val="100"/>
        <c:noMultiLvlLbl val="0"/>
      </c:catAx>
      <c:valAx>
        <c:axId val="551381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5136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076379266826684"/>
          <c:y val="0.90749945482704486"/>
          <c:w val="0.42347596674490512"/>
          <c:h val="9.1025415937872056E-2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 b="1" i="0" baseline="0"/>
              <a:t>Srovnání složení zaměstnanců knihoven Plzeňský kraj vs. ČR</a:t>
            </a:r>
          </a:p>
        </c:rich>
      </c:tx>
      <c:layout>
        <c:manualLayout>
          <c:xMode val="edge"/>
          <c:yMode val="edge"/>
          <c:x val="0.15449912616546879"/>
          <c:y val="1.673367701170336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6276826846639473"/>
          <c:y val="0.11159723168617003"/>
          <c:w val="0.70453148139958555"/>
          <c:h val="0.69405218012434455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prac_grafy!$C$25</c:f>
              <c:strCache>
                <c:ptCount val="1"/>
                <c:pt idx="0">
                  <c:v>Odborní pracovníci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prac_grafy!$B$26:$B$27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prac_grafy!$C$26:$C$27</c:f>
              <c:numCache>
                <c:formatCode>0</c:formatCode>
                <c:ptCount val="2"/>
                <c:pt idx="0">
                  <c:v>75.301204819277118</c:v>
                </c:pt>
                <c:pt idx="1">
                  <c:v>76.872457265048624</c:v>
                </c:pt>
              </c:numCache>
            </c:numRef>
          </c:val>
        </c:ser>
        <c:ser>
          <c:idx val="1"/>
          <c:order val="1"/>
          <c:tx>
            <c:strRef>
              <c:f>prac_grafy!$D$25</c:f>
              <c:strCache>
                <c:ptCount val="1"/>
                <c:pt idx="0">
                  <c:v>Tech. pracovníci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dLbl>
              <c:idx val="2"/>
              <c:layout>
                <c:manualLayout>
                  <c:x val="-1.5005359056806004E-2"/>
                  <c:y val="3.37626547836994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prac_grafy!$B$26:$B$27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prac_grafy!$D$26:$D$27</c:f>
              <c:numCache>
                <c:formatCode>0</c:formatCode>
                <c:ptCount val="2"/>
                <c:pt idx="0">
                  <c:v>15.946137491141036</c:v>
                </c:pt>
                <c:pt idx="1">
                  <c:v>13.397467115412084</c:v>
                </c:pt>
              </c:numCache>
            </c:numRef>
          </c:val>
        </c:ser>
        <c:ser>
          <c:idx val="2"/>
          <c:order val="2"/>
          <c:tx>
            <c:strRef>
              <c:f>prac_grafy!$E$25</c:f>
              <c:strCache>
                <c:ptCount val="1"/>
                <c:pt idx="0">
                  <c:v>Ostatní prac.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2"/>
              <c:layout>
                <c:manualLayout>
                  <c:x val="1.7148981779206859E-2"/>
                  <c:y val="3.37626547836994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prac_grafy!$B$26:$B$27</c:f>
              <c:strCache>
                <c:ptCount val="2"/>
                <c:pt idx="0">
                  <c:v>Veřejné knihovny Plzeň. kraj</c:v>
                </c:pt>
                <c:pt idx="1">
                  <c:v>Veřejné knihovny ČR</c:v>
                </c:pt>
              </c:strCache>
            </c:strRef>
          </c:cat>
          <c:val>
            <c:numRef>
              <c:f>prac_grafy!$E$26:$E$27</c:f>
              <c:numCache>
                <c:formatCode>0</c:formatCode>
                <c:ptCount val="2"/>
                <c:pt idx="0">
                  <c:v>8.7526576895818575</c:v>
                </c:pt>
                <c:pt idx="1">
                  <c:v>9.7300776462587688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73728"/>
        <c:axId val="5675264"/>
        <c:axId val="0"/>
      </c:bar3DChart>
      <c:catAx>
        <c:axId val="56737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5675264"/>
        <c:crosses val="autoZero"/>
        <c:auto val="1"/>
        <c:lblAlgn val="ctr"/>
        <c:lblOffset val="100"/>
        <c:noMultiLvlLbl val="0"/>
      </c:catAx>
      <c:valAx>
        <c:axId val="56752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673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549273966653453"/>
          <c:y val="0.89018053682516207"/>
          <c:w val="0.61875743579731701"/>
          <c:h val="0.10981946317483793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 dirty="0"/>
              <a:t>Získávání kvalifikace ve veř. knihovnách - srovnání</a:t>
            </a:r>
            <a:r>
              <a:rPr lang="cs-CZ" sz="1400" baseline="0" dirty="0"/>
              <a:t> </a:t>
            </a:r>
            <a:r>
              <a:rPr lang="cs-CZ" sz="1400" baseline="0" dirty="0" smtClean="0"/>
              <a:t>Plzeňský </a:t>
            </a:r>
            <a:r>
              <a:rPr lang="cs-CZ" sz="1400" baseline="0" dirty="0"/>
              <a:t>kraj a ČR</a:t>
            </a:r>
            <a:endParaRPr lang="cs-CZ" sz="140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439601737233026"/>
          <c:y val="9.3836120687407779E-2"/>
          <c:w val="0.74373810917403871"/>
          <c:h val="0.70744147375165867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ot.9b!$B$4</c:f>
              <c:strCache>
                <c:ptCount val="1"/>
                <c:pt idx="0">
                  <c:v>Škola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ot.9b!$C$3:$D$3</c:f>
              <c:strCache>
                <c:ptCount val="2"/>
                <c:pt idx="0">
                  <c:v>Veřejné knihovny Plzeň</c:v>
                </c:pt>
                <c:pt idx="1">
                  <c:v>Veřejní knihovny ČR</c:v>
                </c:pt>
              </c:strCache>
            </c:strRef>
          </c:cat>
          <c:val>
            <c:numRef>
              <c:f>ot.9b!$C$4:$D$4</c:f>
              <c:numCache>
                <c:formatCode>0.0</c:formatCode>
                <c:ptCount val="2"/>
                <c:pt idx="0">
                  <c:v>13.451776649746193</c:v>
                </c:pt>
                <c:pt idx="1">
                  <c:v>10.723012792870492</c:v>
                </c:pt>
              </c:numCache>
            </c:numRef>
          </c:val>
        </c:ser>
        <c:ser>
          <c:idx val="1"/>
          <c:order val="1"/>
          <c:tx>
            <c:strRef>
              <c:f>ot.9b!$B$5</c:f>
              <c:strCache>
                <c:ptCount val="1"/>
                <c:pt idx="0">
                  <c:v>Samostudium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ot.9b!$C$3:$D$3</c:f>
              <c:strCache>
                <c:ptCount val="2"/>
                <c:pt idx="0">
                  <c:v>Veřejné knihovny Plzeň</c:v>
                </c:pt>
                <c:pt idx="1">
                  <c:v>Veřejní knihovny ČR</c:v>
                </c:pt>
              </c:strCache>
            </c:strRef>
          </c:cat>
          <c:val>
            <c:numRef>
              <c:f>ot.9b!$C$5:$D$5</c:f>
              <c:numCache>
                <c:formatCode>0.0</c:formatCode>
                <c:ptCount val="2"/>
                <c:pt idx="0">
                  <c:v>20.558375634517766</c:v>
                </c:pt>
                <c:pt idx="1">
                  <c:v>22.207848210435536</c:v>
                </c:pt>
              </c:numCache>
            </c:numRef>
          </c:val>
        </c:ser>
        <c:ser>
          <c:idx val="2"/>
          <c:order val="2"/>
          <c:tx>
            <c:strRef>
              <c:f>ot.9b!$B$6</c:f>
              <c:strCache>
                <c:ptCount val="1"/>
                <c:pt idx="0">
                  <c:v>Zaškolení v knihovně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ot.9b!$C$3:$D$3</c:f>
              <c:strCache>
                <c:ptCount val="2"/>
                <c:pt idx="0">
                  <c:v>Veřejné knihovny Plzeň</c:v>
                </c:pt>
                <c:pt idx="1">
                  <c:v>Veřejní knihovny ČR</c:v>
                </c:pt>
              </c:strCache>
            </c:strRef>
          </c:cat>
          <c:val>
            <c:numRef>
              <c:f>ot.9b!$C$6:$D$6</c:f>
              <c:numCache>
                <c:formatCode>0.0</c:formatCode>
                <c:ptCount val="2"/>
                <c:pt idx="0">
                  <c:v>15.98984771573604</c:v>
                </c:pt>
                <c:pt idx="1">
                  <c:v>23.889607589478224</c:v>
                </c:pt>
              </c:numCache>
            </c:numRef>
          </c:val>
        </c:ser>
        <c:ser>
          <c:idx val="3"/>
          <c:order val="3"/>
          <c:tx>
            <c:strRef>
              <c:f>ot.9b!$B$7</c:f>
              <c:strCache>
                <c:ptCount val="1"/>
                <c:pt idx="0">
                  <c:v>Dodavatel systému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ot.9b!$C$3:$D$3</c:f>
              <c:strCache>
                <c:ptCount val="2"/>
                <c:pt idx="0">
                  <c:v>Veřejné knihovny Plzeň</c:v>
                </c:pt>
                <c:pt idx="1">
                  <c:v>Veřejní knihovny ČR</c:v>
                </c:pt>
              </c:strCache>
            </c:strRef>
          </c:cat>
          <c:val>
            <c:numRef>
              <c:f>ot.9b!$C$7:$D$7</c:f>
              <c:numCache>
                <c:formatCode>0.0</c:formatCode>
                <c:ptCount val="2"/>
                <c:pt idx="0">
                  <c:v>16.751269035532996</c:v>
                </c:pt>
                <c:pt idx="1">
                  <c:v>15.753916918211875</c:v>
                </c:pt>
              </c:numCache>
            </c:numRef>
          </c:val>
        </c:ser>
        <c:ser>
          <c:idx val="4"/>
          <c:order val="4"/>
          <c:tx>
            <c:strRef>
              <c:f>ot.9b!$B$8</c:f>
              <c:strCache>
                <c:ptCount val="1"/>
                <c:pt idx="0">
                  <c:v>Vzdělávací centra knihoven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ot.9b!$C$3:$D$3</c:f>
              <c:strCache>
                <c:ptCount val="2"/>
                <c:pt idx="0">
                  <c:v>Veřejné knihovny Plzeň</c:v>
                </c:pt>
                <c:pt idx="1">
                  <c:v>Veřejní knihovny ČR</c:v>
                </c:pt>
              </c:strCache>
            </c:strRef>
          </c:cat>
          <c:val>
            <c:numRef>
              <c:f>ot.9b!$C$8:$D$8</c:f>
              <c:numCache>
                <c:formatCode>0.0</c:formatCode>
                <c:ptCount val="2"/>
                <c:pt idx="0">
                  <c:v>30.456852791878173</c:v>
                </c:pt>
                <c:pt idx="1">
                  <c:v>21.18729337358057</c:v>
                </c:pt>
              </c:numCache>
            </c:numRef>
          </c:val>
        </c:ser>
        <c:ser>
          <c:idx val="5"/>
          <c:order val="5"/>
          <c:tx>
            <c:strRef>
              <c:f>ot.9b!$B$9</c:f>
              <c:strCache>
                <c:ptCount val="1"/>
                <c:pt idx="0">
                  <c:v>Školící agentura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1.5432098765430968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040033728211098E-3"/>
                  <c:y val="3.259220695985384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ot.9b!$C$3:$D$3</c:f>
              <c:strCache>
                <c:ptCount val="2"/>
                <c:pt idx="0">
                  <c:v>Veřejné knihovny Plzeň</c:v>
                </c:pt>
                <c:pt idx="1">
                  <c:v>Veřejní knihovny ČR</c:v>
                </c:pt>
              </c:strCache>
            </c:strRef>
          </c:cat>
          <c:val>
            <c:numRef>
              <c:f>ot.9b!$C$9:$D$9</c:f>
              <c:numCache>
                <c:formatCode>0.0</c:formatCode>
                <c:ptCount val="2"/>
                <c:pt idx="0">
                  <c:v>2.2842639593908629</c:v>
                </c:pt>
                <c:pt idx="1">
                  <c:v>4.2547074888601415</c:v>
                </c:pt>
              </c:numCache>
            </c:numRef>
          </c:val>
        </c:ser>
        <c:ser>
          <c:idx val="6"/>
          <c:order val="6"/>
          <c:tx>
            <c:strRef>
              <c:f>ot.9b!$B$10</c:f>
              <c:strCache>
                <c:ptCount val="1"/>
                <c:pt idx="0">
                  <c:v>Jinak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0060027218819872E-3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012010118463326E-2"/>
                  <c:y val="3.259220695985384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ot.9b!$C$3:$D$3</c:f>
              <c:strCache>
                <c:ptCount val="2"/>
                <c:pt idx="0">
                  <c:v>Veřejné knihovny Plzeň</c:v>
                </c:pt>
                <c:pt idx="1">
                  <c:v>Veřejní knihovny ČR</c:v>
                </c:pt>
              </c:strCache>
            </c:strRef>
          </c:cat>
          <c:val>
            <c:numRef>
              <c:f>ot.9b!$C$10:$D$10</c:f>
              <c:numCache>
                <c:formatCode>0.0</c:formatCode>
                <c:ptCount val="2"/>
                <c:pt idx="0">
                  <c:v>0.50761421319796951</c:v>
                </c:pt>
                <c:pt idx="1">
                  <c:v>1.9836136265631741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207296"/>
        <c:axId val="129225472"/>
        <c:axId val="0"/>
      </c:bar3DChart>
      <c:catAx>
        <c:axId val="129207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29225472"/>
        <c:crosses val="autoZero"/>
        <c:auto val="1"/>
        <c:lblAlgn val="ctr"/>
        <c:lblOffset val="100"/>
        <c:noMultiLvlLbl val="0"/>
      </c:catAx>
      <c:valAx>
        <c:axId val="1292254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207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486498232642408E-3"/>
          <c:y val="0.85807905985538147"/>
          <c:w val="0.98444334343109352"/>
          <c:h val="0.13717469475424118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dirty="0"/>
              <a:t>% veřejných knihoven, ve kterých pracovníci absolvovali  vzdělávání formou e-learningu - srovnání </a:t>
            </a:r>
            <a:r>
              <a:rPr lang="cs-CZ" dirty="0" smtClean="0"/>
              <a:t>Plzeňský </a:t>
            </a:r>
            <a:r>
              <a:rPr lang="cs-CZ" dirty="0"/>
              <a:t>kraj a ČR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'16'!$C$8</c:f>
              <c:strCache>
                <c:ptCount val="1"/>
                <c:pt idx="0">
                  <c:v>Plzeň. kr.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'16'!$B$9</c:f>
              <c:strCache>
                <c:ptCount val="1"/>
                <c:pt idx="0">
                  <c:v>Veřejné knihovny</c:v>
                </c:pt>
              </c:strCache>
            </c:strRef>
          </c:cat>
          <c:val>
            <c:numRef>
              <c:f>'16'!$C$9</c:f>
              <c:numCache>
                <c:formatCode>0</c:formatCode>
                <c:ptCount val="1"/>
                <c:pt idx="0">
                  <c:v>25.806451612903224</c:v>
                </c:pt>
              </c:numCache>
            </c:numRef>
          </c:val>
        </c:ser>
        <c:ser>
          <c:idx val="1"/>
          <c:order val="1"/>
          <c:tx>
            <c:strRef>
              <c:f>'16'!$D$8</c:f>
              <c:strCache>
                <c:ptCount val="1"/>
                <c:pt idx="0">
                  <c:v>ČR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'16'!$B$9</c:f>
              <c:strCache>
                <c:ptCount val="1"/>
                <c:pt idx="0">
                  <c:v>Veřejné knihovny</c:v>
                </c:pt>
              </c:strCache>
            </c:strRef>
          </c:cat>
          <c:val>
            <c:numRef>
              <c:f>'16'!$D$9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48640"/>
        <c:axId val="129262720"/>
      </c:barChart>
      <c:catAx>
        <c:axId val="129248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9262720"/>
        <c:crosses val="autoZero"/>
        <c:auto val="1"/>
        <c:lblAlgn val="ctr"/>
        <c:lblOffset val="100"/>
        <c:noMultiLvlLbl val="0"/>
      </c:catAx>
      <c:valAx>
        <c:axId val="129262720"/>
        <c:scaling>
          <c:orientation val="minMax"/>
          <c:min val="0.2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292486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8355922523573449"/>
          <c:y val="0.29308944858806846"/>
          <c:w val="9.9607392825896757E-2"/>
          <c:h val="0.3984272518356866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65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sz="1400" dirty="0"/>
              <a:t>% veřejných knihoven preferující do budoucna vzdělávání svých pracovníků formou </a:t>
            </a:r>
            <a:endParaRPr lang="cs-CZ" sz="1400" dirty="0" smtClean="0"/>
          </a:p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sz="1400" dirty="0" smtClean="0"/>
              <a:t>e-learningu </a:t>
            </a:r>
            <a:r>
              <a:rPr lang="cs-CZ" sz="1400" dirty="0"/>
              <a:t>v Plzeňském kraji</a:t>
            </a:r>
          </a:p>
        </c:rich>
      </c:tx>
      <c:layout>
        <c:manualLayout>
          <c:xMode val="edge"/>
          <c:yMode val="edge"/>
          <c:x val="0.13222407953195794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'17'!$C$8</c:f>
              <c:strCache>
                <c:ptCount val="1"/>
                <c:pt idx="0">
                  <c:v>Plzeň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'17'!$B$9</c:f>
              <c:strCache>
                <c:ptCount val="1"/>
                <c:pt idx="0">
                  <c:v>Veřejné knihovny</c:v>
                </c:pt>
              </c:strCache>
            </c:strRef>
          </c:cat>
          <c:val>
            <c:numRef>
              <c:f>'17'!$C$9</c:f>
              <c:numCache>
                <c:formatCode>0</c:formatCode>
                <c:ptCount val="1"/>
                <c:pt idx="0">
                  <c:v>80.645161290322577</c:v>
                </c:pt>
              </c:numCache>
            </c:numRef>
          </c:val>
        </c:ser>
        <c:ser>
          <c:idx val="1"/>
          <c:order val="1"/>
          <c:tx>
            <c:strRef>
              <c:f>'17'!$D$8</c:f>
              <c:strCache>
                <c:ptCount val="1"/>
                <c:pt idx="0">
                  <c:v>ČR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'17'!$B$9</c:f>
              <c:strCache>
                <c:ptCount val="1"/>
                <c:pt idx="0">
                  <c:v>Veřejné knihovny</c:v>
                </c:pt>
              </c:strCache>
            </c:strRef>
          </c:cat>
          <c:val>
            <c:numRef>
              <c:f>'17'!$D$9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575936"/>
        <c:axId val="129581824"/>
      </c:barChart>
      <c:catAx>
        <c:axId val="129575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9581824"/>
        <c:crosses val="autoZero"/>
        <c:auto val="1"/>
        <c:lblAlgn val="ctr"/>
        <c:lblOffset val="100"/>
        <c:noMultiLvlLbl val="0"/>
      </c:catAx>
      <c:valAx>
        <c:axId val="129581824"/>
        <c:scaling>
          <c:orientation val="minMax"/>
          <c:max val="100"/>
          <c:min val="0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295759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90749735230464612"/>
          <c:y val="0.39000047607479987"/>
          <c:w val="7.6555191366629402E-2"/>
          <c:h val="0.3125003814701922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 dirty="0"/>
              <a:t>Pociťované problémy na straně nabídky </a:t>
            </a:r>
            <a:r>
              <a:rPr lang="cs-CZ" sz="1400" dirty="0" err="1"/>
              <a:t>vzděl</a:t>
            </a:r>
            <a:r>
              <a:rPr lang="cs-CZ" sz="1400" dirty="0"/>
              <a:t>.</a:t>
            </a:r>
            <a:r>
              <a:rPr lang="cs-CZ" sz="1400" baseline="0" dirty="0"/>
              <a:t> aktivit - veřejné knihovny, srovnání </a:t>
            </a:r>
            <a:r>
              <a:rPr lang="cs-CZ" sz="1400" baseline="0" dirty="0" smtClean="0"/>
              <a:t>Plzeňský </a:t>
            </a:r>
            <a:r>
              <a:rPr lang="cs-CZ" sz="1400" baseline="0" dirty="0"/>
              <a:t>kraj a ČR v %</a:t>
            </a:r>
            <a:endParaRPr lang="cs-CZ" sz="140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793848502845963E-2"/>
          <c:y val="0.14952375881110827"/>
          <c:w val="0.63845663899304372"/>
          <c:h val="0.77225112092166914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ot.10!$B$4</c:f>
              <c:strCache>
                <c:ptCount val="1"/>
                <c:pt idx="0">
                  <c:v>Nedostatečná nabídka v místě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ot.10!$C$3:$D$3</c:f>
              <c:strCache>
                <c:ptCount val="2"/>
                <c:pt idx="0">
                  <c:v>ČR</c:v>
                </c:pt>
                <c:pt idx="1">
                  <c:v>Plzeň</c:v>
                </c:pt>
              </c:strCache>
            </c:strRef>
          </c:cat>
          <c:val>
            <c:numRef>
              <c:f>ot.10!$C$4:$D$4</c:f>
              <c:numCache>
                <c:formatCode>0</c:formatCode>
                <c:ptCount val="2"/>
                <c:pt idx="0">
                  <c:v>30.029585798816566</c:v>
                </c:pt>
                <c:pt idx="1">
                  <c:v>25.806451612903224</c:v>
                </c:pt>
              </c:numCache>
            </c:numRef>
          </c:val>
        </c:ser>
        <c:ser>
          <c:idx val="1"/>
          <c:order val="1"/>
          <c:tx>
            <c:strRef>
              <c:f>ot.10!$B$5</c:f>
              <c:strCache>
                <c:ptCount val="1"/>
                <c:pt idx="0">
                  <c:v>Finanční náročnost nabídky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ot.10!$C$3:$D$3</c:f>
              <c:strCache>
                <c:ptCount val="2"/>
                <c:pt idx="0">
                  <c:v>ČR</c:v>
                </c:pt>
                <c:pt idx="1">
                  <c:v>Plzeň</c:v>
                </c:pt>
              </c:strCache>
            </c:strRef>
          </c:cat>
          <c:val>
            <c:numRef>
              <c:f>ot.10!$C$5:$D$5</c:f>
              <c:numCache>
                <c:formatCode>0</c:formatCode>
                <c:ptCount val="2"/>
                <c:pt idx="0">
                  <c:v>18.639053254437872</c:v>
                </c:pt>
                <c:pt idx="1">
                  <c:v>3.225806451612903</c:v>
                </c:pt>
              </c:numCache>
            </c:numRef>
          </c:val>
        </c:ser>
        <c:ser>
          <c:idx val="2"/>
          <c:order val="2"/>
          <c:tx>
            <c:strRef>
              <c:f>ot.10!$B$6</c:f>
              <c:strCache>
                <c:ptCount val="1"/>
                <c:pt idx="0">
                  <c:v>Časová náročnost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ot.10!$C$3:$D$3</c:f>
              <c:strCache>
                <c:ptCount val="2"/>
                <c:pt idx="0">
                  <c:v>ČR</c:v>
                </c:pt>
                <c:pt idx="1">
                  <c:v>Plzeň</c:v>
                </c:pt>
              </c:strCache>
            </c:strRef>
          </c:cat>
          <c:val>
            <c:numRef>
              <c:f>ot.10!$C$6:$D$6</c:f>
              <c:numCache>
                <c:formatCode>0</c:formatCode>
                <c:ptCount val="2"/>
                <c:pt idx="0">
                  <c:v>39.644970414201183</c:v>
                </c:pt>
                <c:pt idx="1">
                  <c:v>45.161290322580641</c:v>
                </c:pt>
              </c:numCache>
            </c:numRef>
          </c:val>
        </c:ser>
        <c:ser>
          <c:idx val="3"/>
          <c:order val="3"/>
          <c:tx>
            <c:strRef>
              <c:f>ot.10!$B$7</c:f>
              <c:strCache>
                <c:ptCount val="1"/>
                <c:pt idx="0">
                  <c:v>Absence system. nabídky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1"/>
              <c:layout>
                <c:manualLayout>
                  <c:x val="-4.04653450961107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ot.10!$C$3:$D$3</c:f>
              <c:strCache>
                <c:ptCount val="2"/>
                <c:pt idx="0">
                  <c:v>ČR</c:v>
                </c:pt>
                <c:pt idx="1">
                  <c:v>Plzeň</c:v>
                </c:pt>
              </c:strCache>
            </c:strRef>
          </c:cat>
          <c:val>
            <c:numRef>
              <c:f>ot.10!$C$7:$D$7</c:f>
              <c:numCache>
                <c:formatCode>0</c:formatCode>
                <c:ptCount val="2"/>
                <c:pt idx="0">
                  <c:v>12.42603550295858</c:v>
                </c:pt>
                <c:pt idx="1">
                  <c:v>3.225806451612903</c:v>
                </c:pt>
              </c:numCache>
            </c:numRef>
          </c:val>
        </c:ser>
        <c:ser>
          <c:idx val="4"/>
          <c:order val="4"/>
          <c:tx>
            <c:strRef>
              <c:f>ot.10!$B$8</c:f>
              <c:strCache>
                <c:ptCount val="1"/>
                <c:pt idx="0">
                  <c:v>Absence spec. nabídky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ot.10!$C$3:$D$3</c:f>
              <c:strCache>
                <c:ptCount val="2"/>
                <c:pt idx="0">
                  <c:v>ČR</c:v>
                </c:pt>
                <c:pt idx="1">
                  <c:v>Plzeň</c:v>
                </c:pt>
              </c:strCache>
            </c:strRef>
          </c:cat>
          <c:val>
            <c:numRef>
              <c:f>ot.10!$C$8:$D$8</c:f>
              <c:numCache>
                <c:formatCode>0</c:formatCode>
                <c:ptCount val="2"/>
                <c:pt idx="0">
                  <c:v>7.3964497041420119</c:v>
                </c:pt>
                <c:pt idx="1">
                  <c:v>16.129032258064516</c:v>
                </c:pt>
              </c:numCache>
            </c:numRef>
          </c:val>
        </c:ser>
        <c:ser>
          <c:idx val="5"/>
          <c:order val="5"/>
          <c:tx>
            <c:strRef>
              <c:f>ot.10!$B$9</c:f>
              <c:strCache>
                <c:ptCount val="1"/>
                <c:pt idx="0">
                  <c:v>Jiné</c:v>
                </c:pt>
              </c:strCache>
            </c:strRef>
          </c:tx>
          <c:spPr>
            <a:solidFill>
              <a:srgbClr val="D76B29"/>
            </a:solidFill>
          </c:spPr>
          <c:invertIfNegative val="0"/>
          <c:dLbls>
            <c:dLbl>
              <c:idx val="1"/>
              <c:layout>
                <c:manualLayout>
                  <c:x val="4.04653450961099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ot.10!$C$3:$D$3</c:f>
              <c:strCache>
                <c:ptCount val="2"/>
                <c:pt idx="0">
                  <c:v>ČR</c:v>
                </c:pt>
                <c:pt idx="1">
                  <c:v>Plzeň</c:v>
                </c:pt>
              </c:strCache>
            </c:strRef>
          </c:cat>
          <c:val>
            <c:numRef>
              <c:f>ot.10!$C$9:$D$9</c:f>
              <c:numCache>
                <c:formatCode>0</c:formatCode>
                <c:ptCount val="2"/>
                <c:pt idx="0">
                  <c:v>7.5443786982248522</c:v>
                </c:pt>
                <c:pt idx="1">
                  <c:v>6.4516129032258061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617920"/>
        <c:axId val="129619456"/>
        <c:axId val="0"/>
      </c:bar3DChart>
      <c:catAx>
        <c:axId val="129617920"/>
        <c:scaling>
          <c:orientation val="minMax"/>
        </c:scaling>
        <c:delete val="0"/>
        <c:axPos val="l"/>
        <c:majorTickMark val="out"/>
        <c:minorTickMark val="none"/>
        <c:tickLblPos val="nextTo"/>
        <c:crossAx val="129619456"/>
        <c:crosses val="autoZero"/>
        <c:auto val="1"/>
        <c:lblAlgn val="ctr"/>
        <c:lblOffset val="100"/>
        <c:noMultiLvlLbl val="0"/>
      </c:catAx>
      <c:valAx>
        <c:axId val="1296194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61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0051209372155"/>
          <c:y val="0.20257992341121295"/>
          <c:w val="0.23185527553395138"/>
          <c:h val="0.5573691813113523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 b="1" i="0" baseline="0"/>
              <a:t>Počet knihovníků ovládajících cizí jazyky (v %) ve veř. knihovnách - srovnání Plzeňský kraj a ČR</a:t>
            </a:r>
            <a:endParaRPr lang="cs-CZ" sz="1400"/>
          </a:p>
        </c:rich>
      </c:tx>
      <c:layout>
        <c:manualLayout>
          <c:xMode val="edge"/>
          <c:yMode val="edge"/>
          <c:x val="0.12395013123359581"/>
          <c:y val="2.87453362459734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456595703314863"/>
          <c:y val="0.13895783990059851"/>
          <c:w val="0.62930203169048315"/>
          <c:h val="0.77517543816180501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ot.12!$C$10</c:f>
              <c:strCache>
                <c:ptCount val="1"/>
                <c:pt idx="0">
                  <c:v>Angličtina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(ot.12!$B$11,ot.12!$B$16)</c:f>
              <c:strCache>
                <c:ptCount val="2"/>
                <c:pt idx="0">
                  <c:v>Veř. knihovny Plzeň. kraj</c:v>
                </c:pt>
                <c:pt idx="1">
                  <c:v>Veř. knihovny ČR</c:v>
                </c:pt>
              </c:strCache>
            </c:strRef>
          </c:cat>
          <c:val>
            <c:numRef>
              <c:f>(ot.12!$C$11,ot.12!$C$16)</c:f>
              <c:numCache>
                <c:formatCode>0.0</c:formatCode>
                <c:ptCount val="2"/>
                <c:pt idx="0" formatCode="0">
                  <c:v>33.707865168539328</c:v>
                </c:pt>
                <c:pt idx="1">
                  <c:v>42.985074626865675</c:v>
                </c:pt>
              </c:numCache>
            </c:numRef>
          </c:val>
        </c:ser>
        <c:ser>
          <c:idx val="1"/>
          <c:order val="1"/>
          <c:tx>
            <c:strRef>
              <c:f>ot.12!$D$10</c:f>
              <c:strCache>
                <c:ptCount val="1"/>
                <c:pt idx="0">
                  <c:v>Němčina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(ot.12!$B$11,ot.12!$B$16)</c:f>
              <c:strCache>
                <c:ptCount val="2"/>
                <c:pt idx="0">
                  <c:v>Veř. knihovny Plzeň. kraj</c:v>
                </c:pt>
                <c:pt idx="1">
                  <c:v>Veř. knihovny ČR</c:v>
                </c:pt>
              </c:strCache>
            </c:strRef>
          </c:cat>
          <c:val>
            <c:numRef>
              <c:f>(ot.12!$D$11,ot.12!$D$16)</c:f>
              <c:numCache>
                <c:formatCode>0.0</c:formatCode>
                <c:ptCount val="2"/>
                <c:pt idx="0" formatCode="0">
                  <c:v>28.651685393258425</c:v>
                </c:pt>
                <c:pt idx="1">
                  <c:v>20.696517412935325</c:v>
                </c:pt>
              </c:numCache>
            </c:numRef>
          </c:val>
        </c:ser>
        <c:ser>
          <c:idx val="2"/>
          <c:order val="2"/>
          <c:tx>
            <c:strRef>
              <c:f>ot.12!$E$10</c:f>
              <c:strCache>
                <c:ptCount val="1"/>
                <c:pt idx="0">
                  <c:v>Francouzština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(ot.12!$B$11,ot.12!$B$16)</c:f>
              <c:strCache>
                <c:ptCount val="2"/>
                <c:pt idx="0">
                  <c:v>Veř. knihovny Plzeň. kraj</c:v>
                </c:pt>
                <c:pt idx="1">
                  <c:v>Veř. knihovny ČR</c:v>
                </c:pt>
              </c:strCache>
            </c:strRef>
          </c:cat>
          <c:val>
            <c:numRef>
              <c:f>(ot.12!$E$11,ot.12!$E$16)</c:f>
              <c:numCache>
                <c:formatCode>0.0</c:formatCode>
                <c:ptCount val="2"/>
                <c:pt idx="0" formatCode="0">
                  <c:v>3.9325842696629212</c:v>
                </c:pt>
                <c:pt idx="1">
                  <c:v>2.7860696517412937</c:v>
                </c:pt>
              </c:numCache>
            </c:numRef>
          </c:val>
        </c:ser>
        <c:ser>
          <c:idx val="3"/>
          <c:order val="3"/>
          <c:tx>
            <c:strRef>
              <c:f>ot.12!$F$10</c:f>
              <c:strCache>
                <c:ptCount val="1"/>
                <c:pt idx="0">
                  <c:v>Ruština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(ot.12!$B$11,ot.12!$B$16)</c:f>
              <c:strCache>
                <c:ptCount val="2"/>
                <c:pt idx="0">
                  <c:v>Veř. knihovny Plzeň. kraj</c:v>
                </c:pt>
                <c:pt idx="1">
                  <c:v>Veř. knihovny ČR</c:v>
                </c:pt>
              </c:strCache>
            </c:strRef>
          </c:cat>
          <c:val>
            <c:numRef>
              <c:f>(ot.12!$F$11,ot.12!$F$16)</c:f>
              <c:numCache>
                <c:formatCode>0.0</c:formatCode>
                <c:ptCount val="2"/>
                <c:pt idx="0" formatCode="0">
                  <c:v>29.775280898876403</c:v>
                </c:pt>
                <c:pt idx="1">
                  <c:v>27.893864013266999</c:v>
                </c:pt>
              </c:numCache>
            </c:numRef>
          </c:val>
        </c:ser>
        <c:ser>
          <c:idx val="4"/>
          <c:order val="4"/>
          <c:tx>
            <c:strRef>
              <c:f>ot.12!$G$10</c:f>
              <c:strCache>
                <c:ptCount val="1"/>
                <c:pt idx="0">
                  <c:v>Jiný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(ot.12!$B$11,ot.12!$B$16)</c:f>
              <c:strCache>
                <c:ptCount val="2"/>
                <c:pt idx="0">
                  <c:v>Veř. knihovny Plzeň. kraj</c:v>
                </c:pt>
                <c:pt idx="1">
                  <c:v>Veř. knihovny ČR</c:v>
                </c:pt>
              </c:strCache>
            </c:strRef>
          </c:cat>
          <c:val>
            <c:numRef>
              <c:f>(ot.12!$G$11,ot.12!$G$16)</c:f>
              <c:numCache>
                <c:formatCode>0.0</c:formatCode>
                <c:ptCount val="2"/>
                <c:pt idx="0" formatCode="0">
                  <c:v>3.9325842696629212</c:v>
                </c:pt>
                <c:pt idx="1">
                  <c:v>5.6384742951907132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687936"/>
        <c:axId val="129689472"/>
        <c:axId val="0"/>
      </c:bar3DChart>
      <c:catAx>
        <c:axId val="1296879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29689472"/>
        <c:crosses val="autoZero"/>
        <c:auto val="1"/>
        <c:lblAlgn val="ctr"/>
        <c:lblOffset val="100"/>
        <c:noMultiLvlLbl val="0"/>
      </c:catAx>
      <c:valAx>
        <c:axId val="1296894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687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772018081073197"/>
          <c:y val="0.37171905160082808"/>
          <c:w val="0.14899954857241024"/>
          <c:h val="0.3418628386089565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b="1" i="0" baseline="0" dirty="0" err="1"/>
              <a:t>Jazyková</a:t>
            </a:r>
            <a:r>
              <a:rPr lang="en-US" sz="1400" b="1" i="0" baseline="0" dirty="0"/>
              <a:t> </a:t>
            </a:r>
            <a:r>
              <a:rPr lang="en-US" sz="1400" b="1" i="0" baseline="0" dirty="0" err="1"/>
              <a:t>úroveň</a:t>
            </a:r>
            <a:r>
              <a:rPr lang="en-US" sz="1400" b="1" i="0" baseline="0" dirty="0"/>
              <a:t> </a:t>
            </a:r>
            <a:r>
              <a:rPr lang="en-US" sz="1400" b="1" i="0" baseline="0" dirty="0" err="1"/>
              <a:t>pracovníků</a:t>
            </a:r>
            <a:r>
              <a:rPr lang="en-US" sz="1400" b="1" i="0" baseline="0" dirty="0"/>
              <a:t> </a:t>
            </a:r>
            <a:r>
              <a:rPr lang="en-US" sz="1400" b="1" i="0" baseline="0" dirty="0" err="1"/>
              <a:t>veřejných</a:t>
            </a:r>
            <a:r>
              <a:rPr lang="en-US" sz="1400" b="1" i="0" baseline="0" dirty="0"/>
              <a:t> </a:t>
            </a:r>
            <a:r>
              <a:rPr lang="en-US" sz="1400" b="1" i="0" baseline="0" dirty="0" err="1"/>
              <a:t>knihoven</a:t>
            </a:r>
            <a:r>
              <a:rPr lang="cs-CZ" sz="1400" b="1" i="0" baseline="0" dirty="0"/>
              <a:t> v </a:t>
            </a:r>
            <a:r>
              <a:rPr lang="cs-CZ" sz="1400" b="1" i="0" baseline="0" dirty="0" smtClean="0"/>
              <a:t>Plzeňském </a:t>
            </a:r>
            <a:r>
              <a:rPr lang="cs-CZ" sz="1400" b="1" i="0" baseline="0" dirty="0"/>
              <a:t>kraji</a:t>
            </a:r>
            <a:r>
              <a:rPr lang="en-US" sz="1400" b="1" i="0" baseline="0" dirty="0"/>
              <a:t> </a:t>
            </a:r>
            <a:endParaRPr lang="cs-CZ" sz="1400" dirty="0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475308641975315E-2"/>
          <c:y val="0.15939569103857013"/>
          <c:w val="0.82561728395061729"/>
          <c:h val="0.73760987440683901"/>
        </c:manualLayout>
      </c:layout>
      <c:pie3DChart>
        <c:varyColors val="1"/>
        <c:ser>
          <c:idx val="0"/>
          <c:order val="0"/>
          <c:tx>
            <c:strRef>
              <c:f>ot.11!$B$5</c:f>
              <c:strCache>
                <c:ptCount val="1"/>
                <c:pt idx="0">
                  <c:v>Plzeň. kraj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C33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ot.11!$C$3:$F$3</c:f>
              <c:strCache>
                <c:ptCount val="4"/>
                <c:pt idx="0">
                  <c:v>Optimální</c:v>
                </c:pt>
                <c:pt idx="1">
                  <c:v>Dobrá</c:v>
                </c:pt>
                <c:pt idx="2">
                  <c:v>Dostatečná</c:v>
                </c:pt>
                <c:pt idx="3">
                  <c:v>Nevyhovující</c:v>
                </c:pt>
              </c:strCache>
            </c:strRef>
          </c:cat>
          <c:val>
            <c:numRef>
              <c:f>ot.11!$C$5:$F$5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12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 dirty="0"/>
              <a:t>Jazyková</a:t>
            </a:r>
            <a:r>
              <a:rPr lang="cs-CZ" sz="1400" baseline="0" dirty="0"/>
              <a:t> úroveň - veřejné knihovny, srovnání </a:t>
            </a:r>
            <a:r>
              <a:rPr lang="cs-CZ" sz="1400" baseline="0" dirty="0" smtClean="0"/>
              <a:t>Plzeňský </a:t>
            </a:r>
            <a:r>
              <a:rPr lang="cs-CZ" sz="1400" baseline="0" dirty="0"/>
              <a:t>kraj a ČR v %</a:t>
            </a:r>
            <a:endParaRPr lang="cs-CZ" sz="1400" dirty="0"/>
          </a:p>
        </c:rich>
      </c:tx>
      <c:layout>
        <c:manualLayout>
          <c:xMode val="edge"/>
          <c:yMode val="edge"/>
          <c:x val="0.13165220666861085"/>
          <c:y val="2.098028640534622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12116125947715"/>
          <c:y val="0.11799610381260298"/>
          <c:w val="0.66676731429413838"/>
          <c:h val="0.79293158163246158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ot.11!$C$14</c:f>
              <c:strCache>
                <c:ptCount val="1"/>
                <c:pt idx="0">
                  <c:v>Optimální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ot.11!$B$15:$B$16</c:f>
              <c:strCache>
                <c:ptCount val="2"/>
                <c:pt idx="0">
                  <c:v>ČR</c:v>
                </c:pt>
                <c:pt idx="1">
                  <c:v>Plzeň. kraj</c:v>
                </c:pt>
              </c:strCache>
            </c:strRef>
          </c:cat>
          <c:val>
            <c:numRef>
              <c:f>ot.11!$C$15:$C$16</c:f>
              <c:numCache>
                <c:formatCode>0.0</c:formatCode>
                <c:ptCount val="2"/>
                <c:pt idx="0">
                  <c:v>13.015873015873018</c:v>
                </c:pt>
                <c:pt idx="1">
                  <c:v>13.333333333333334</c:v>
                </c:pt>
              </c:numCache>
            </c:numRef>
          </c:val>
        </c:ser>
        <c:ser>
          <c:idx val="1"/>
          <c:order val="1"/>
          <c:tx>
            <c:strRef>
              <c:f>ot.11!$D$14</c:f>
              <c:strCache>
                <c:ptCount val="1"/>
                <c:pt idx="0">
                  <c:v>Dobrá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ot.11!$B$15:$B$16</c:f>
              <c:strCache>
                <c:ptCount val="2"/>
                <c:pt idx="0">
                  <c:v>ČR</c:v>
                </c:pt>
                <c:pt idx="1">
                  <c:v>Plzeň. kraj</c:v>
                </c:pt>
              </c:strCache>
            </c:strRef>
          </c:cat>
          <c:val>
            <c:numRef>
              <c:f>ot.11!$D$15:$D$16</c:f>
              <c:numCache>
                <c:formatCode>0.0</c:formatCode>
                <c:ptCount val="2"/>
                <c:pt idx="0">
                  <c:v>16.349206349206348</c:v>
                </c:pt>
                <c:pt idx="1">
                  <c:v>20</c:v>
                </c:pt>
              </c:numCache>
            </c:numRef>
          </c:val>
        </c:ser>
        <c:ser>
          <c:idx val="2"/>
          <c:order val="2"/>
          <c:tx>
            <c:strRef>
              <c:f>ot.11!$E$14</c:f>
              <c:strCache>
                <c:ptCount val="1"/>
                <c:pt idx="0">
                  <c:v>Dostatečná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ot.11!$B$15:$B$16</c:f>
              <c:strCache>
                <c:ptCount val="2"/>
                <c:pt idx="0">
                  <c:v>ČR</c:v>
                </c:pt>
                <c:pt idx="1">
                  <c:v>Plzeň. kraj</c:v>
                </c:pt>
              </c:strCache>
            </c:strRef>
          </c:cat>
          <c:val>
            <c:numRef>
              <c:f>ot.11!$E$15:$E$16</c:f>
              <c:numCache>
                <c:formatCode>0.0</c:formatCode>
                <c:ptCount val="2"/>
                <c:pt idx="0">
                  <c:v>45.555555555555557</c:v>
                </c:pt>
                <c:pt idx="1">
                  <c:v>40</c:v>
                </c:pt>
              </c:numCache>
            </c:numRef>
          </c:val>
        </c:ser>
        <c:ser>
          <c:idx val="3"/>
          <c:order val="3"/>
          <c:tx>
            <c:strRef>
              <c:f>ot.11!$F$14</c:f>
              <c:strCache>
                <c:ptCount val="1"/>
                <c:pt idx="0">
                  <c:v>Nevyhovující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ot.11!$B$15:$B$16</c:f>
              <c:strCache>
                <c:ptCount val="2"/>
                <c:pt idx="0">
                  <c:v>ČR</c:v>
                </c:pt>
                <c:pt idx="1">
                  <c:v>Plzeň. kraj</c:v>
                </c:pt>
              </c:strCache>
            </c:strRef>
          </c:cat>
          <c:val>
            <c:numRef>
              <c:f>ot.11!$F$15:$F$16</c:f>
              <c:numCache>
                <c:formatCode>0.0</c:formatCode>
                <c:ptCount val="2"/>
                <c:pt idx="0">
                  <c:v>25.079365079365079</c:v>
                </c:pt>
                <c:pt idx="1">
                  <c:v>26.666666666666668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987968"/>
        <c:axId val="140014336"/>
        <c:axId val="0"/>
      </c:bar3DChart>
      <c:catAx>
        <c:axId val="1399879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40014336"/>
        <c:crosses val="autoZero"/>
        <c:auto val="1"/>
        <c:lblAlgn val="ctr"/>
        <c:lblOffset val="100"/>
        <c:noMultiLvlLbl val="0"/>
      </c:catAx>
      <c:valAx>
        <c:axId val="1400143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39987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700907359157827"/>
          <c:y val="0.21141025371828523"/>
          <c:w val="0.15836569788922641"/>
          <c:h val="0.4171792125984252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/>
              <a:t>Podpora rozšiřování kvalifikace ve veř. knihovnách Plzeňský</a:t>
            </a:r>
            <a:r>
              <a:rPr lang="cs-CZ" sz="1400" baseline="0"/>
              <a:t> kraj v %</a:t>
            </a:r>
          </a:p>
        </c:rich>
      </c:tx>
      <c:layout>
        <c:manualLayout>
          <c:xMode val="edge"/>
          <c:yMode val="edge"/>
          <c:x val="0.1413862156119374"/>
          <c:y val="1.964222862626141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38042453431184"/>
          <c:y val="0.11193415637860084"/>
          <c:w val="0.63457856602876095"/>
          <c:h val="0.805591264054955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ot.13_graf.!$B$5</c:f>
              <c:strCache>
                <c:ptCount val="1"/>
                <c:pt idx="0">
                  <c:v>Výuka jazyků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ot.13_graf.!$C$4:$E$4</c:f>
              <c:strCache>
                <c:ptCount val="3"/>
                <c:pt idx="0">
                  <c:v>finančně</c:v>
                </c:pt>
                <c:pt idx="1">
                  <c:v>poskytování volna</c:v>
                </c:pt>
                <c:pt idx="2">
                  <c:v>motivace</c:v>
                </c:pt>
              </c:strCache>
            </c:strRef>
          </c:cat>
          <c:val>
            <c:numRef>
              <c:f>ot.13_graf.!$C$5:$E$5</c:f>
              <c:numCache>
                <c:formatCode>0</c:formatCode>
                <c:ptCount val="3"/>
                <c:pt idx="0">
                  <c:v>0</c:v>
                </c:pt>
                <c:pt idx="1">
                  <c:v>12.903225806451612</c:v>
                </c:pt>
                <c:pt idx="2">
                  <c:v>9.67741935483871</c:v>
                </c:pt>
              </c:numCache>
            </c:numRef>
          </c:val>
        </c:ser>
        <c:ser>
          <c:idx val="1"/>
          <c:order val="1"/>
          <c:tx>
            <c:strRef>
              <c:f>ot.13_graf.!$B$6</c:f>
              <c:strCache>
                <c:ptCount val="1"/>
                <c:pt idx="0">
                  <c:v>Práce s IT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ot.13_graf.!$C$4:$E$4</c:f>
              <c:strCache>
                <c:ptCount val="3"/>
                <c:pt idx="0">
                  <c:v>finančně</c:v>
                </c:pt>
                <c:pt idx="1">
                  <c:v>poskytování volna</c:v>
                </c:pt>
                <c:pt idx="2">
                  <c:v>motivace</c:v>
                </c:pt>
              </c:strCache>
            </c:strRef>
          </c:cat>
          <c:val>
            <c:numRef>
              <c:f>ot.13_graf.!$C$6:$E$6</c:f>
              <c:numCache>
                <c:formatCode>0</c:formatCode>
                <c:ptCount val="3"/>
                <c:pt idx="0">
                  <c:v>19.35483870967742</c:v>
                </c:pt>
                <c:pt idx="1">
                  <c:v>74.193548387096769</c:v>
                </c:pt>
                <c:pt idx="2">
                  <c:v>25.806451612903224</c:v>
                </c:pt>
              </c:numCache>
            </c:numRef>
          </c:val>
        </c:ser>
        <c:ser>
          <c:idx val="2"/>
          <c:order val="2"/>
          <c:tx>
            <c:strRef>
              <c:f>ot.13_graf.!$B$7</c:f>
              <c:strCache>
                <c:ptCount val="1"/>
                <c:pt idx="0">
                  <c:v>Profesní vzdělání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ot.13_graf.!$C$4:$E$4</c:f>
              <c:strCache>
                <c:ptCount val="3"/>
                <c:pt idx="0">
                  <c:v>finančně</c:v>
                </c:pt>
                <c:pt idx="1">
                  <c:v>poskytování volna</c:v>
                </c:pt>
                <c:pt idx="2">
                  <c:v>motivace</c:v>
                </c:pt>
              </c:strCache>
            </c:strRef>
          </c:cat>
          <c:val>
            <c:numRef>
              <c:f>ot.13_graf.!$C$7:$E$7</c:f>
              <c:numCache>
                <c:formatCode>0</c:formatCode>
                <c:ptCount val="3"/>
                <c:pt idx="0">
                  <c:v>35.483870967741936</c:v>
                </c:pt>
                <c:pt idx="1">
                  <c:v>74.193548387096769</c:v>
                </c:pt>
                <c:pt idx="2">
                  <c:v>29.032258064516132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85888"/>
        <c:axId val="55687424"/>
      </c:barChart>
      <c:catAx>
        <c:axId val="55685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55687424"/>
        <c:crosses val="autoZero"/>
        <c:auto val="1"/>
        <c:lblAlgn val="ctr"/>
        <c:lblOffset val="100"/>
        <c:noMultiLvlLbl val="0"/>
      </c:catAx>
      <c:valAx>
        <c:axId val="5568742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55685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979614198710597"/>
          <c:y val="0.18683334953501188"/>
          <c:w val="0.12725887419412379"/>
          <c:h val="0.52756786883121065"/>
        </c:manualLayout>
      </c:layout>
      <c:overlay val="0"/>
      <c:txPr>
        <a:bodyPr/>
        <a:lstStyle/>
        <a:p>
          <a:pPr>
            <a:defRPr sz="1200"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 dirty="0"/>
              <a:t>Priority dalšího vzdělávání knihovníků v oblasti informačních technologií v </a:t>
            </a:r>
            <a:r>
              <a:rPr lang="cs-CZ" dirty="0" smtClean="0"/>
              <a:t>Plzeňském </a:t>
            </a:r>
            <a:r>
              <a:rPr lang="cs-CZ" dirty="0"/>
              <a:t>kraji</a:t>
            </a:r>
          </a:p>
        </c:rich>
      </c:tx>
      <c:layout>
        <c:manualLayout>
          <c:xMode val="edge"/>
          <c:yMode val="edge"/>
          <c:x val="0.17189568171448447"/>
          <c:y val="1.07310529845741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36598497476972003"/>
          <c:y val="0.1590593429342459"/>
          <c:w val="0.57181002977037509"/>
          <c:h val="0.7771977798549830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'15C'!$B$17:$B$26</c:f>
              <c:strCache>
                <c:ptCount val="10"/>
                <c:pt idx="0">
                  <c:v>Tvorba a správa webových stránek</c:v>
                </c:pt>
                <c:pt idx="1">
                  <c:v>Vyhledávací nástroje a inf. zdroje na Internetu</c:v>
                </c:pt>
                <c:pt idx="2">
                  <c:v>Možnosti využití ICT v práci knih.</c:v>
                </c:pt>
                <c:pt idx="3">
                  <c:v>Automatiz. knihovnický systém</c:v>
                </c:pt>
                <c:pt idx="4">
                  <c:v>Práce systémového knihovníka</c:v>
                </c:pt>
                <c:pt idx="5">
                  <c:v>Digitální prezentace </c:v>
                </c:pt>
                <c:pt idx="6">
                  <c:v>Digitalizace</c:v>
                </c:pt>
                <c:pt idx="7">
                  <c:v>Digitální knihovny</c:v>
                </c:pt>
                <c:pt idx="8">
                  <c:v>Safer internet</c:v>
                </c:pt>
                <c:pt idx="9">
                  <c:v>Základy hardware</c:v>
                </c:pt>
              </c:strCache>
            </c:strRef>
          </c:cat>
          <c:val>
            <c:numRef>
              <c:f>'15C'!$C$17:$C$26</c:f>
              <c:numCache>
                <c:formatCode>General</c:formatCode>
                <c:ptCount val="10"/>
                <c:pt idx="0">
                  <c:v>28</c:v>
                </c:pt>
                <c:pt idx="1">
                  <c:v>28</c:v>
                </c:pt>
                <c:pt idx="2">
                  <c:v>26</c:v>
                </c:pt>
                <c:pt idx="3">
                  <c:v>24</c:v>
                </c:pt>
                <c:pt idx="4">
                  <c:v>14</c:v>
                </c:pt>
                <c:pt idx="5">
                  <c:v>12</c:v>
                </c:pt>
                <c:pt idx="6">
                  <c:v>9</c:v>
                </c:pt>
                <c:pt idx="7">
                  <c:v>8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96768"/>
        <c:axId val="140055680"/>
      </c:barChart>
      <c:catAx>
        <c:axId val="556967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40055680"/>
        <c:crosses val="autoZero"/>
        <c:auto val="1"/>
        <c:lblAlgn val="ctr"/>
        <c:lblOffset val="100"/>
        <c:noMultiLvlLbl val="0"/>
      </c:catAx>
      <c:valAx>
        <c:axId val="140055680"/>
        <c:scaling>
          <c:orientation val="minMax"/>
        </c:scaling>
        <c:delete val="0"/>
        <c:axPos val="t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556967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200" b="1" i="0" baseline="0"/>
              <a:t>Priority dalšího vzdělávání knihovníků v oblasti základních knihovnických činností Plzeňský kraj - veřejné knihovny</a:t>
            </a:r>
          </a:p>
        </c:rich>
      </c:tx>
      <c:layout>
        <c:manualLayout>
          <c:xMode val="edge"/>
          <c:yMode val="edge"/>
          <c:x val="0.1402336687080781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9503578956250734"/>
          <c:y val="0.12167543118175198"/>
          <c:w val="0.53232098963688113"/>
          <c:h val="0.840038492120295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ot.15A!$C$47</c:f>
              <c:strCache>
                <c:ptCount val="1"/>
                <c:pt idx="0">
                  <c:v>Veřejné knihovny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ot.15A!$B$48:$B$74</c:f>
              <c:strCache>
                <c:ptCount val="27"/>
                <c:pt idx="0">
                  <c:v>Podpora čtenářské gramotnosti a čtenářství</c:v>
                </c:pt>
                <c:pt idx="1">
                  <c:v>Vzdělávací funkce knihoven</c:v>
                </c:pt>
                <c:pt idx="2">
                  <c:v>Výpůjční služby a systémy</c:v>
                </c:pt>
                <c:pt idx="3">
                  <c:v>Meziknihovní služby a dodávání dokumentů</c:v>
                </c:pt>
                <c:pt idx="4">
                  <c:v>Rovný přístup - služby speciálním skupinám uživatelů</c:v>
                </c:pt>
                <c:pt idx="5">
                  <c:v>Jmenná katalogizace včetně AACR2, MARC 21</c:v>
                </c:pt>
                <c:pt idx="6">
                  <c:v>Lektorské dovednosti, správná prezentace</c:v>
                </c:pt>
                <c:pt idx="7">
                  <c:v>Autorské právo</c:v>
                </c:pt>
                <c:pt idx="8">
                  <c:v>Elektronické zdroje a služby</c:v>
                </c:pt>
                <c:pt idx="9">
                  <c:v>Analýza uživatelských potřeb</c:v>
                </c:pt>
                <c:pt idx="10">
                  <c:v>Organizace fondu</c:v>
                </c:pt>
                <c:pt idx="11">
                  <c:v>Katalogizace speciálních dokumentů včetně elektronických</c:v>
                </c:pt>
                <c:pt idx="12">
                  <c:v>Práce s databázemi - vyhledávání, rešerše</c:v>
                </c:pt>
                <c:pt idx="13">
                  <c:v>Marketing služeb, uživatelské potřeby</c:v>
                </c:pt>
                <c:pt idx="14">
                  <c:v>Vývoj a řízení sbírek, akvizice</c:v>
                </c:pt>
                <c:pt idx="15">
                  <c:v>Informační výchova uživatelů včetně práce s IT</c:v>
                </c:pt>
                <c:pt idx="16">
                  <c:v>Dobrovolníci v knihovnách</c:v>
                </c:pt>
                <c:pt idx="17">
                  <c:v>Komunitní role knihoven</c:v>
                </c:pt>
                <c:pt idx="18">
                  <c:v>Knižní kultura</c:v>
                </c:pt>
                <c:pt idx="19">
                  <c:v>Využití sociálních sítí ve službách knihovny</c:v>
                </c:pt>
                <c:pt idx="20">
                  <c:v>Věcná katalogizace, konspektus</c:v>
                </c:pt>
                <c:pt idx="21">
                  <c:v>Referenční a informační služby</c:v>
                </c:pt>
                <c:pt idx="22">
                  <c:v>Tréninky paměti pro knihovníky</c:v>
                </c:pt>
                <c:pt idx="23">
                  <c:v>Literatura (teorie, dějiny)</c:v>
                </c:pt>
                <c:pt idx="24">
                  <c:v>Autority</c:v>
                </c:pt>
                <c:pt idx="25">
                  <c:v>Ochrana fondu</c:v>
                </c:pt>
                <c:pt idx="26">
                  <c:v>Biblioterapie</c:v>
                </c:pt>
              </c:strCache>
            </c:strRef>
          </c:cat>
          <c:val>
            <c:numRef>
              <c:f>ot.15A!$C$48:$C$74</c:f>
              <c:numCache>
                <c:formatCode>General</c:formatCode>
                <c:ptCount val="27"/>
                <c:pt idx="0">
                  <c:v>45</c:v>
                </c:pt>
                <c:pt idx="1">
                  <c:v>38</c:v>
                </c:pt>
                <c:pt idx="2">
                  <c:v>26</c:v>
                </c:pt>
                <c:pt idx="3">
                  <c:v>26</c:v>
                </c:pt>
                <c:pt idx="4">
                  <c:v>23</c:v>
                </c:pt>
                <c:pt idx="5">
                  <c:v>22</c:v>
                </c:pt>
                <c:pt idx="6">
                  <c:v>20</c:v>
                </c:pt>
                <c:pt idx="7">
                  <c:v>18</c:v>
                </c:pt>
                <c:pt idx="8">
                  <c:v>17</c:v>
                </c:pt>
                <c:pt idx="9">
                  <c:v>17</c:v>
                </c:pt>
                <c:pt idx="10">
                  <c:v>16</c:v>
                </c:pt>
                <c:pt idx="11">
                  <c:v>14</c:v>
                </c:pt>
                <c:pt idx="12">
                  <c:v>14</c:v>
                </c:pt>
                <c:pt idx="13">
                  <c:v>13</c:v>
                </c:pt>
                <c:pt idx="14">
                  <c:v>12</c:v>
                </c:pt>
                <c:pt idx="15">
                  <c:v>9</c:v>
                </c:pt>
                <c:pt idx="16">
                  <c:v>9</c:v>
                </c:pt>
                <c:pt idx="17">
                  <c:v>8</c:v>
                </c:pt>
                <c:pt idx="18">
                  <c:v>7</c:v>
                </c:pt>
                <c:pt idx="19">
                  <c:v>7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128256"/>
        <c:axId val="140129792"/>
      </c:barChart>
      <c:catAx>
        <c:axId val="14012825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cs-CZ"/>
          </a:p>
        </c:txPr>
        <c:crossAx val="140129792"/>
        <c:crosses val="autoZero"/>
        <c:auto val="1"/>
        <c:lblAlgn val="ctr"/>
        <c:lblOffset val="100"/>
        <c:noMultiLvlLbl val="0"/>
      </c:catAx>
      <c:valAx>
        <c:axId val="140129792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1401282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/>
              <a:t>Složení zaměstnanců</a:t>
            </a:r>
            <a:r>
              <a:rPr lang="cs-CZ" sz="1400" baseline="0"/>
              <a:t> veřejných knihoven v Plzeňském kraji v %</a:t>
            </a:r>
            <a:endParaRPr lang="cs-CZ" sz="1400"/>
          </a:p>
        </c:rich>
      </c:tx>
      <c:layout>
        <c:manualLayout>
          <c:xMode val="edge"/>
          <c:yMode val="edge"/>
          <c:x val="0.15157925774801678"/>
          <c:y val="1.6746347340341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17059327863683"/>
          <c:y val="9.89236625887919E-2"/>
          <c:w val="0.66963364901094047"/>
          <c:h val="0.74397757835510447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prac_grafy!$C$2</c:f>
              <c:strCache>
                <c:ptCount val="1"/>
                <c:pt idx="0">
                  <c:v>Odborní pracovníci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prac_grafy!$B$3:$B$9</c:f>
              <c:strCache>
                <c:ptCount val="7"/>
                <c:pt idx="0">
                  <c:v>Obecní (místní) knihovna</c:v>
                </c:pt>
                <c:pt idx="1">
                  <c:v>MK do 5 000 obyv.</c:v>
                </c:pt>
                <c:pt idx="2">
                  <c:v>MK  5 001 - 20 000 obyv.</c:v>
                </c:pt>
                <c:pt idx="3">
                  <c:v>MK 20 001 - 100 000 obyv.</c:v>
                </c:pt>
                <c:pt idx="4">
                  <c:v>MK nad 100 000 obyv.</c:v>
                </c:pt>
                <c:pt idx="5">
                  <c:v>Krajská knihovna</c:v>
                </c:pt>
                <c:pt idx="6">
                  <c:v>Veřejné knihovny celkem</c:v>
                </c:pt>
              </c:strCache>
            </c:strRef>
          </c:cat>
          <c:val>
            <c:numRef>
              <c:f>prac_grafy!$C$3:$C$9</c:f>
              <c:numCache>
                <c:formatCode>0</c:formatCode>
                <c:ptCount val="7"/>
                <c:pt idx="0">
                  <c:v>85.714285714285708</c:v>
                </c:pt>
                <c:pt idx="1">
                  <c:v>88.996763754045318</c:v>
                </c:pt>
                <c:pt idx="2">
                  <c:v>85.106382978723403</c:v>
                </c:pt>
                <c:pt idx="3">
                  <c:v>78.94736842105263</c:v>
                </c:pt>
                <c:pt idx="4">
                  <c:v>80.851063829787222</c:v>
                </c:pt>
                <c:pt idx="5">
                  <c:v>58.426966292134829</c:v>
                </c:pt>
                <c:pt idx="6">
                  <c:v>75.301204819277118</c:v>
                </c:pt>
              </c:numCache>
            </c:numRef>
          </c:val>
        </c:ser>
        <c:ser>
          <c:idx val="1"/>
          <c:order val="1"/>
          <c:tx>
            <c:strRef>
              <c:f>prac_grafy!$D$2</c:f>
              <c:strCache>
                <c:ptCount val="1"/>
                <c:pt idx="0">
                  <c:v>Tech. pracovníci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prac_grafy!$B$3:$B$9</c:f>
              <c:strCache>
                <c:ptCount val="7"/>
                <c:pt idx="0">
                  <c:v>Obecní (místní) knihovna</c:v>
                </c:pt>
                <c:pt idx="1">
                  <c:v>MK do 5 000 obyv.</c:v>
                </c:pt>
                <c:pt idx="2">
                  <c:v>MK  5 001 - 20 000 obyv.</c:v>
                </c:pt>
                <c:pt idx="3">
                  <c:v>MK 20 001 - 100 000 obyv.</c:v>
                </c:pt>
                <c:pt idx="4">
                  <c:v>MK nad 100 000 obyv.</c:v>
                </c:pt>
                <c:pt idx="5">
                  <c:v>Krajská knihovna</c:v>
                </c:pt>
                <c:pt idx="6">
                  <c:v>Veřejné knihovny celkem</c:v>
                </c:pt>
              </c:strCache>
            </c:strRef>
          </c:cat>
          <c:val>
            <c:numRef>
              <c:f>prac_grafy!$D$3:$D$9</c:f>
              <c:numCache>
                <c:formatCode>0</c:formatCode>
                <c:ptCount val="7"/>
                <c:pt idx="0">
                  <c:v>14.285714285714285</c:v>
                </c:pt>
                <c:pt idx="1">
                  <c:v>3.2362459546925573</c:v>
                </c:pt>
                <c:pt idx="2">
                  <c:v>9.4562647754137128</c:v>
                </c:pt>
                <c:pt idx="3">
                  <c:v>5.2631578947368416</c:v>
                </c:pt>
                <c:pt idx="4">
                  <c:v>7.4468085106382977</c:v>
                </c:pt>
                <c:pt idx="5">
                  <c:v>34.831460674157306</c:v>
                </c:pt>
                <c:pt idx="6">
                  <c:v>15.946137491141036</c:v>
                </c:pt>
              </c:numCache>
            </c:numRef>
          </c:val>
        </c:ser>
        <c:ser>
          <c:idx val="2"/>
          <c:order val="2"/>
          <c:tx>
            <c:strRef>
              <c:f>prac_grafy!$E$2</c:f>
              <c:strCache>
                <c:ptCount val="1"/>
                <c:pt idx="0">
                  <c:v>Ostatní prac.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prac_grafy!$B$3:$B$9</c:f>
              <c:strCache>
                <c:ptCount val="7"/>
                <c:pt idx="0">
                  <c:v>Obecní (místní) knihovna</c:v>
                </c:pt>
                <c:pt idx="1">
                  <c:v>MK do 5 000 obyv.</c:v>
                </c:pt>
                <c:pt idx="2">
                  <c:v>MK  5 001 - 20 000 obyv.</c:v>
                </c:pt>
                <c:pt idx="3">
                  <c:v>MK 20 001 - 100 000 obyv.</c:v>
                </c:pt>
                <c:pt idx="4">
                  <c:v>MK nad 100 000 obyv.</c:v>
                </c:pt>
                <c:pt idx="5">
                  <c:v>Krajská knihovna</c:v>
                </c:pt>
                <c:pt idx="6">
                  <c:v>Veřejné knihovny celkem</c:v>
                </c:pt>
              </c:strCache>
            </c:strRef>
          </c:cat>
          <c:val>
            <c:numRef>
              <c:f>prac_grafy!$E$3:$E$9</c:f>
              <c:numCache>
                <c:formatCode>0</c:formatCode>
                <c:ptCount val="7"/>
                <c:pt idx="0" formatCode="General">
                  <c:v>0</c:v>
                </c:pt>
                <c:pt idx="1">
                  <c:v>7.7669902912621369</c:v>
                </c:pt>
                <c:pt idx="2">
                  <c:v>5.4373522458628845</c:v>
                </c:pt>
                <c:pt idx="3">
                  <c:v>15.789473684210526</c:v>
                </c:pt>
                <c:pt idx="4">
                  <c:v>11.702127659574469</c:v>
                </c:pt>
                <c:pt idx="5">
                  <c:v>6.7415730337078648</c:v>
                </c:pt>
                <c:pt idx="6">
                  <c:v>8.7526576895818575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225344"/>
        <c:axId val="53226880"/>
        <c:axId val="0"/>
      </c:bar3DChart>
      <c:catAx>
        <c:axId val="53225344"/>
        <c:scaling>
          <c:orientation val="minMax"/>
        </c:scaling>
        <c:delete val="0"/>
        <c:axPos val="l"/>
        <c:majorTickMark val="out"/>
        <c:minorTickMark val="none"/>
        <c:tickLblPos val="nextTo"/>
        <c:crossAx val="53226880"/>
        <c:crosses val="autoZero"/>
        <c:auto val="1"/>
        <c:lblAlgn val="ctr"/>
        <c:lblOffset val="100"/>
        <c:noMultiLvlLbl val="0"/>
      </c:catAx>
      <c:valAx>
        <c:axId val="532268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322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270942694663171"/>
          <c:y val="0.90566861659787179"/>
          <c:w val="0.70442020268299821"/>
          <c:h val="7.9623167626541508E-2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200" b="1" i="0" baseline="0" dirty="0"/>
              <a:t>Priority dalšího vzdělávání v oblasti managementu </a:t>
            </a:r>
            <a:r>
              <a:rPr lang="cs-CZ" sz="1200" b="1" i="0" baseline="0" dirty="0" smtClean="0"/>
              <a:t>Plzeňský </a:t>
            </a:r>
            <a:r>
              <a:rPr lang="cs-CZ" sz="1200" b="1" i="0" baseline="0" dirty="0"/>
              <a:t>kraj - veřejné knihovny</a:t>
            </a:r>
          </a:p>
        </c:rich>
      </c:tx>
      <c:layout>
        <c:manualLayout>
          <c:xMode val="edge"/>
          <c:yMode val="edge"/>
          <c:x val="0.1800312247424529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6879520645009256"/>
          <c:y val="0.12603352316888716"/>
          <c:w val="0.53334616922643996"/>
          <c:h val="0.8216004249145476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'15B'!$B$19:$B$29</c:f>
              <c:strCache>
                <c:ptCount val="11"/>
                <c:pt idx="0">
                  <c:v>Právní minimum pro knihovníky</c:v>
                </c:pt>
                <c:pt idx="1">
                  <c:v>Projektový management, příprava projektů a žádostí o dotace</c:v>
                </c:pt>
                <c:pt idx="2">
                  <c:v>Komunikace v organizaci</c:v>
                </c:pt>
                <c:pt idx="3">
                  <c:v>Ekonom. minimum pro knihovníky</c:v>
                </c:pt>
                <c:pt idx="4">
                  <c:v>Hodnocení výkonu a činnosti knihoven, benchmarking</c:v>
                </c:pt>
                <c:pt idx="5">
                  <c:v>Týmová spolupráce</c:v>
                </c:pt>
                <c:pt idx="6">
                  <c:v>Personální management</c:v>
                </c:pt>
                <c:pt idx="7">
                  <c:v>Public relations</c:v>
                </c:pt>
                <c:pt idx="8">
                  <c:v>Firemní kultura</c:v>
                </c:pt>
                <c:pt idx="9">
                  <c:v>Strategie a řízení procesu změny</c:v>
                </c:pt>
                <c:pt idx="10">
                  <c:v>Fundraising, ekonomika podniku</c:v>
                </c:pt>
              </c:strCache>
            </c:strRef>
          </c:cat>
          <c:val>
            <c:numRef>
              <c:f>'15B'!$C$19:$C$29</c:f>
              <c:numCache>
                <c:formatCode>General</c:formatCode>
                <c:ptCount val="11"/>
                <c:pt idx="0">
                  <c:v>37</c:v>
                </c:pt>
                <c:pt idx="1">
                  <c:v>32</c:v>
                </c:pt>
                <c:pt idx="2">
                  <c:v>23</c:v>
                </c:pt>
                <c:pt idx="3">
                  <c:v>15</c:v>
                </c:pt>
                <c:pt idx="4">
                  <c:v>13</c:v>
                </c:pt>
                <c:pt idx="5">
                  <c:v>11</c:v>
                </c:pt>
                <c:pt idx="6">
                  <c:v>9</c:v>
                </c:pt>
                <c:pt idx="7">
                  <c:v>8</c:v>
                </c:pt>
                <c:pt idx="8">
                  <c:v>6</c:v>
                </c:pt>
                <c:pt idx="9">
                  <c:v>5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337536"/>
        <c:axId val="56339072"/>
      </c:barChart>
      <c:catAx>
        <c:axId val="56337536"/>
        <c:scaling>
          <c:orientation val="maxMin"/>
        </c:scaling>
        <c:delete val="0"/>
        <c:axPos val="l"/>
        <c:majorTickMark val="out"/>
        <c:minorTickMark val="none"/>
        <c:tickLblPos val="nextTo"/>
        <c:crossAx val="56339072"/>
        <c:crosses val="autoZero"/>
        <c:auto val="1"/>
        <c:lblAlgn val="ctr"/>
        <c:lblOffset val="100"/>
        <c:noMultiLvlLbl val="0"/>
      </c:catAx>
      <c:valAx>
        <c:axId val="56339072"/>
        <c:scaling>
          <c:orientation val="minMax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563375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 dirty="0"/>
              <a:t>Přepočtený stav </a:t>
            </a:r>
            <a:r>
              <a:rPr lang="cs-CZ" sz="1400" dirty="0" smtClean="0"/>
              <a:t>zaměstnanců </a:t>
            </a:r>
            <a:r>
              <a:rPr lang="cs-CZ" sz="1400" dirty="0"/>
              <a:t>ve</a:t>
            </a:r>
            <a:r>
              <a:rPr lang="cs-CZ" sz="1400" baseline="0" dirty="0"/>
              <a:t> třídách, Plzeňský kraj, veřejné </a:t>
            </a:r>
            <a:r>
              <a:rPr lang="cs-CZ" sz="1400" baseline="0" dirty="0" smtClean="0"/>
              <a:t>knihovny</a:t>
            </a:r>
            <a:endParaRPr lang="cs-CZ" sz="1400" dirty="0"/>
          </a:p>
        </c:rich>
      </c:tx>
      <c:layout>
        <c:manualLayout>
          <c:xMode val="edge"/>
          <c:yMode val="edge"/>
          <c:x val="0.13359482842422471"/>
          <c:y val="1.230836706454381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46980177201607"/>
          <c:y val="0.11811674863386315"/>
          <c:w val="0.7865800476597884"/>
          <c:h val="0.7984708517914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'18A_1'!$C$5</c:f>
              <c:strCache>
                <c:ptCount val="1"/>
                <c:pt idx="0">
                  <c:v>Veřejné knihovny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'18A_1'!$B$10:$B$18</c:f>
              <c:strCache>
                <c:ptCount val="9"/>
                <c:pt idx="0">
                  <c:v>5. třída</c:v>
                </c:pt>
                <c:pt idx="1">
                  <c:v>6. třída</c:v>
                </c:pt>
                <c:pt idx="2">
                  <c:v>7. třída</c:v>
                </c:pt>
                <c:pt idx="3">
                  <c:v>8. třída</c:v>
                </c:pt>
                <c:pt idx="4">
                  <c:v>9. třída</c:v>
                </c:pt>
                <c:pt idx="5">
                  <c:v>10. třída</c:v>
                </c:pt>
                <c:pt idx="6">
                  <c:v>11. třída</c:v>
                </c:pt>
                <c:pt idx="7">
                  <c:v>12. třída</c:v>
                </c:pt>
                <c:pt idx="8">
                  <c:v>13. třída</c:v>
                </c:pt>
              </c:strCache>
            </c:strRef>
          </c:cat>
          <c:val>
            <c:numRef>
              <c:f>'18A_1'!$C$10:$C$18</c:f>
              <c:numCache>
                <c:formatCode>0.0</c:formatCode>
                <c:ptCount val="9"/>
                <c:pt idx="0">
                  <c:v>5</c:v>
                </c:pt>
                <c:pt idx="1">
                  <c:v>6.5</c:v>
                </c:pt>
                <c:pt idx="2">
                  <c:v>8.6</c:v>
                </c:pt>
                <c:pt idx="3">
                  <c:v>64.599999999999994</c:v>
                </c:pt>
                <c:pt idx="4">
                  <c:v>41.9</c:v>
                </c:pt>
                <c:pt idx="5">
                  <c:v>34.6</c:v>
                </c:pt>
                <c:pt idx="6">
                  <c:v>12.9</c:v>
                </c:pt>
                <c:pt idx="7">
                  <c:v>9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356224"/>
        <c:axId val="56571776"/>
      </c:barChart>
      <c:catAx>
        <c:axId val="56356224"/>
        <c:scaling>
          <c:orientation val="minMax"/>
        </c:scaling>
        <c:delete val="0"/>
        <c:axPos val="l"/>
        <c:majorTickMark val="out"/>
        <c:minorTickMark val="none"/>
        <c:tickLblPos val="nextTo"/>
        <c:crossAx val="56571776"/>
        <c:crosses val="autoZero"/>
        <c:auto val="1"/>
        <c:lblAlgn val="ctr"/>
        <c:lblOffset val="100"/>
        <c:noMultiLvlLbl val="0"/>
      </c:catAx>
      <c:valAx>
        <c:axId val="56571776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563562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200" b="1" i="0" baseline="0" dirty="0"/>
              <a:t>Průměrný měsíční tarifní plat knihovníků  veř. knihoven- srovnání </a:t>
            </a:r>
            <a:r>
              <a:rPr lang="cs-CZ" sz="1200" b="1" i="0" baseline="0" dirty="0" smtClean="0"/>
              <a:t>Plzeňský </a:t>
            </a:r>
            <a:r>
              <a:rPr lang="cs-CZ" sz="1200" b="1" i="0" baseline="0" dirty="0"/>
              <a:t>kraj a ČR</a:t>
            </a:r>
          </a:p>
        </c:rich>
      </c:tx>
      <c:layout>
        <c:manualLayout>
          <c:xMode val="edge"/>
          <c:yMode val="edge"/>
          <c:x val="0.11589008363201912"/>
          <c:y val="4.8929663608562688E-3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17760279965005"/>
          <c:y val="6.3608562691131493E-2"/>
          <c:w val="0.67951532940102921"/>
          <c:h val="0.8751029882732548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'18A_2'!$M$4</c:f>
              <c:strCache>
                <c:ptCount val="1"/>
                <c:pt idx="0">
                  <c:v>Plzeň. kraj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'18A_2'!$L$10:$L$16</c:f>
              <c:strCache>
                <c:ptCount val="7"/>
                <c:pt idx="0">
                  <c:v>6. třída</c:v>
                </c:pt>
                <c:pt idx="1">
                  <c:v>7. třída</c:v>
                </c:pt>
                <c:pt idx="2">
                  <c:v>8. třída</c:v>
                </c:pt>
                <c:pt idx="3">
                  <c:v>9. třída</c:v>
                </c:pt>
                <c:pt idx="4">
                  <c:v>10. třída</c:v>
                </c:pt>
                <c:pt idx="5">
                  <c:v>11. třída</c:v>
                </c:pt>
                <c:pt idx="6">
                  <c:v>12. třída</c:v>
                </c:pt>
              </c:strCache>
            </c:strRef>
          </c:cat>
          <c:val>
            <c:numRef>
              <c:f>'18A_2'!$M$10:$M$16</c:f>
              <c:numCache>
                <c:formatCode>#,##0\ "Kč"</c:formatCode>
                <c:ptCount val="7"/>
                <c:pt idx="0">
                  <c:v>9413.3333333333339</c:v>
                </c:pt>
                <c:pt idx="1">
                  <c:v>14499.8</c:v>
                </c:pt>
                <c:pt idx="2">
                  <c:v>16186.375</c:v>
                </c:pt>
                <c:pt idx="3">
                  <c:v>16880.555555555555</c:v>
                </c:pt>
                <c:pt idx="4">
                  <c:v>18644.5</c:v>
                </c:pt>
                <c:pt idx="5">
                  <c:v>21393.25</c:v>
                </c:pt>
                <c:pt idx="6">
                  <c:v>21623.333333333332</c:v>
                </c:pt>
              </c:numCache>
            </c:numRef>
          </c:val>
        </c:ser>
        <c:ser>
          <c:idx val="1"/>
          <c:order val="1"/>
          <c:tx>
            <c:strRef>
              <c:f>'18A_2'!$N$4</c:f>
              <c:strCache>
                <c:ptCount val="1"/>
                <c:pt idx="0">
                  <c:v>ČR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dLbl>
              <c:idx val="0"/>
              <c:layout>
                <c:manualLayout>
                  <c:x val="1.5432098765432098E-3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9579566443083506E-4"/>
                  <c:y val="-1.6117012003854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587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196097015650822E-2"/>
                  <c:y val="-1.467886502828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864197530864196E-3"/>
                  <c:y val="-7.6989140211707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4.8929663608562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9.7859327217125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7789725209080045E-3"/>
                  <c:y val="-9.7859327217125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7.33944954128440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8.7613484098202103E-17"/>
                  <c:y val="-4.8929663608562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'18A_2'!$L$10:$L$16</c:f>
              <c:strCache>
                <c:ptCount val="7"/>
                <c:pt idx="0">
                  <c:v>6. třída</c:v>
                </c:pt>
                <c:pt idx="1">
                  <c:v>7. třída</c:v>
                </c:pt>
                <c:pt idx="2">
                  <c:v>8. třída</c:v>
                </c:pt>
                <c:pt idx="3">
                  <c:v>9. třída</c:v>
                </c:pt>
                <c:pt idx="4">
                  <c:v>10. třída</c:v>
                </c:pt>
                <c:pt idx="5">
                  <c:v>11. třída</c:v>
                </c:pt>
                <c:pt idx="6">
                  <c:v>12. třída</c:v>
                </c:pt>
              </c:strCache>
            </c:strRef>
          </c:cat>
          <c:val>
            <c:numRef>
              <c:f>'18A_2'!$N$10:$N$16</c:f>
              <c:numCache>
                <c:formatCode>#,##0\ "Kč"</c:formatCode>
                <c:ptCount val="7"/>
                <c:pt idx="0">
                  <c:v>9956.4680851063822</c:v>
                </c:pt>
                <c:pt idx="1">
                  <c:v>13076.852459016394</c:v>
                </c:pt>
                <c:pt idx="2">
                  <c:v>15241.012987012988</c:v>
                </c:pt>
                <c:pt idx="3">
                  <c:v>16747.392156862745</c:v>
                </c:pt>
                <c:pt idx="4">
                  <c:v>18388.14814814815</c:v>
                </c:pt>
                <c:pt idx="5">
                  <c:v>19285.840579710144</c:v>
                </c:pt>
                <c:pt idx="6">
                  <c:v>21003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648960"/>
        <c:axId val="112650496"/>
        <c:axId val="0"/>
      </c:bar3DChart>
      <c:catAx>
        <c:axId val="112648960"/>
        <c:scaling>
          <c:orientation val="minMax"/>
        </c:scaling>
        <c:delete val="0"/>
        <c:axPos val="l"/>
        <c:majorTickMark val="out"/>
        <c:minorTickMark val="none"/>
        <c:tickLblPos val="nextTo"/>
        <c:crossAx val="112650496"/>
        <c:crosses val="autoZero"/>
        <c:auto val="1"/>
        <c:lblAlgn val="ctr"/>
        <c:lblOffset val="100"/>
        <c:noMultiLvlLbl val="0"/>
      </c:catAx>
      <c:valAx>
        <c:axId val="112650496"/>
        <c:scaling>
          <c:orientation val="minMax"/>
        </c:scaling>
        <c:delete val="0"/>
        <c:axPos val="b"/>
        <c:majorGridlines/>
        <c:numFmt formatCode="#,##0\ &quot;Kč&quot;" sourceLinked="1"/>
        <c:majorTickMark val="out"/>
        <c:minorTickMark val="none"/>
        <c:tickLblPos val="nextTo"/>
        <c:crossAx val="1126489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200" b="1" i="0" baseline="0" dirty="0"/>
              <a:t>Průměrný měsíční celkový plat knihovníků veř. knihoven - srovnání </a:t>
            </a:r>
            <a:r>
              <a:rPr lang="cs-CZ" sz="1200" b="1" i="0" baseline="0" dirty="0" smtClean="0"/>
              <a:t>Plzeňský </a:t>
            </a:r>
            <a:r>
              <a:rPr lang="cs-CZ" sz="1200" b="1" i="0" baseline="0" dirty="0"/>
              <a:t>kraj a ČR</a:t>
            </a:r>
            <a:endParaRPr lang="cs-CZ" sz="1200" dirty="0"/>
          </a:p>
        </c:rich>
      </c:tx>
      <c:layout>
        <c:manualLayout>
          <c:xMode val="edge"/>
          <c:yMode val="edge"/>
          <c:x val="0.13449797236737063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60802107699774"/>
          <c:y val="7.8872958044423555E-2"/>
          <c:w val="0.7247265023029793"/>
          <c:h val="0.863507462686567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'18A_3'!$N$5</c:f>
              <c:strCache>
                <c:ptCount val="1"/>
                <c:pt idx="0">
                  <c:v>Plzeň.  kraj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'18A_3'!$M$11:$M$17</c:f>
              <c:strCache>
                <c:ptCount val="7"/>
                <c:pt idx="0">
                  <c:v>6. třída</c:v>
                </c:pt>
                <c:pt idx="1">
                  <c:v>7. třída</c:v>
                </c:pt>
                <c:pt idx="2">
                  <c:v>8. třída</c:v>
                </c:pt>
                <c:pt idx="3">
                  <c:v>9. třída</c:v>
                </c:pt>
                <c:pt idx="4">
                  <c:v>10. třída</c:v>
                </c:pt>
                <c:pt idx="5">
                  <c:v>11. třída</c:v>
                </c:pt>
                <c:pt idx="6">
                  <c:v>12. třída</c:v>
                </c:pt>
              </c:strCache>
            </c:strRef>
          </c:cat>
          <c:val>
            <c:numRef>
              <c:f>'18A_3'!$N$11:$N$17</c:f>
              <c:numCache>
                <c:formatCode>#,##0\ "Kč"</c:formatCode>
                <c:ptCount val="7"/>
                <c:pt idx="0">
                  <c:v>10538.666666666666</c:v>
                </c:pt>
                <c:pt idx="1">
                  <c:v>15568</c:v>
                </c:pt>
                <c:pt idx="2">
                  <c:v>17741.75</c:v>
                </c:pt>
                <c:pt idx="3">
                  <c:v>19845.777777777777</c:v>
                </c:pt>
                <c:pt idx="4">
                  <c:v>22381</c:v>
                </c:pt>
                <c:pt idx="5">
                  <c:v>29035</c:v>
                </c:pt>
                <c:pt idx="6">
                  <c:v>31886.666666666668</c:v>
                </c:pt>
              </c:numCache>
            </c:numRef>
          </c:val>
        </c:ser>
        <c:ser>
          <c:idx val="1"/>
          <c:order val="1"/>
          <c:tx>
            <c:strRef>
              <c:f>'18A_3'!$O$5</c:f>
              <c:strCache>
                <c:ptCount val="1"/>
                <c:pt idx="0">
                  <c:v>ČR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dLbl>
              <c:idx val="0"/>
              <c:layout>
                <c:manualLayout>
                  <c:x val="1.2345679012345678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053271118887914E-5"/>
                  <c:y val="-2.366192564985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296296296296294E-3"/>
                  <c:y val="-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4196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2699037620297463E-4"/>
                  <c:y val="-1.3393171795704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105861767279089E-4"/>
                  <c:y val="-2.1174278269619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4349456887950749E-3"/>
                  <c:y val="-1.2437810945273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7.4349456887950298E-3"/>
                  <c:y val="-7.462686567164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7.462686567164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9566304591966859E-3"/>
                  <c:y val="-1.2437810945273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7.462686567164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566304591965957E-3"/>
                  <c:y val="-9.9502487562189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'18A_3'!$M$11:$M$17</c:f>
              <c:strCache>
                <c:ptCount val="7"/>
                <c:pt idx="0">
                  <c:v>6. třída</c:v>
                </c:pt>
                <c:pt idx="1">
                  <c:v>7. třída</c:v>
                </c:pt>
                <c:pt idx="2">
                  <c:v>8. třída</c:v>
                </c:pt>
                <c:pt idx="3">
                  <c:v>9. třída</c:v>
                </c:pt>
                <c:pt idx="4">
                  <c:v>10. třída</c:v>
                </c:pt>
                <c:pt idx="5">
                  <c:v>11. třída</c:v>
                </c:pt>
                <c:pt idx="6">
                  <c:v>12. třída</c:v>
                </c:pt>
              </c:strCache>
            </c:strRef>
          </c:cat>
          <c:val>
            <c:numRef>
              <c:f>'18A_3'!$O$11:$O$17</c:f>
              <c:numCache>
                <c:formatCode>#,##0\ "Kč"</c:formatCode>
                <c:ptCount val="7"/>
                <c:pt idx="0">
                  <c:v>10942.367346938776</c:v>
                </c:pt>
                <c:pt idx="1">
                  <c:v>14628.642276422765</c:v>
                </c:pt>
                <c:pt idx="2">
                  <c:v>17422.017241379312</c:v>
                </c:pt>
                <c:pt idx="3">
                  <c:v>20119.411764705881</c:v>
                </c:pt>
                <c:pt idx="4">
                  <c:v>22890.617283950618</c:v>
                </c:pt>
                <c:pt idx="5">
                  <c:v>27439.735294117647</c:v>
                </c:pt>
                <c:pt idx="6">
                  <c:v>33587.454545454544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548352"/>
        <c:axId val="116549888"/>
        <c:axId val="0"/>
      </c:bar3DChart>
      <c:catAx>
        <c:axId val="116548352"/>
        <c:scaling>
          <c:orientation val="minMax"/>
        </c:scaling>
        <c:delete val="0"/>
        <c:axPos val="l"/>
        <c:majorTickMark val="out"/>
        <c:minorTickMark val="none"/>
        <c:tickLblPos val="nextTo"/>
        <c:crossAx val="116549888"/>
        <c:crosses val="autoZero"/>
        <c:auto val="1"/>
        <c:lblAlgn val="ctr"/>
        <c:lblOffset val="100"/>
        <c:noMultiLvlLbl val="0"/>
      </c:catAx>
      <c:valAx>
        <c:axId val="116549888"/>
        <c:scaling>
          <c:orientation val="minMax"/>
        </c:scaling>
        <c:delete val="0"/>
        <c:axPos val="b"/>
        <c:majorGridlines/>
        <c:numFmt formatCode="#,##0\ &quot;Kč&quot;" sourceLinked="1"/>
        <c:majorTickMark val="out"/>
        <c:minorTickMark val="none"/>
        <c:tickLblPos val="nextTo"/>
        <c:crossAx val="11654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49936813453889"/>
          <c:y val="0.31098464569860601"/>
          <c:w val="0.11358449985418489"/>
          <c:h val="0.34669196367712241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600" dirty="0"/>
              <a:t>Srovnání</a:t>
            </a:r>
            <a:r>
              <a:rPr lang="cs-CZ" sz="1600" baseline="0" dirty="0"/>
              <a:t> věkového složení veř. knihoven </a:t>
            </a:r>
            <a:r>
              <a:rPr lang="cs-CZ" sz="1600" baseline="0" dirty="0" smtClean="0"/>
              <a:t>Plzeňský </a:t>
            </a:r>
            <a:r>
              <a:rPr lang="cs-CZ" sz="1600" baseline="0" dirty="0"/>
              <a:t>kraj </a:t>
            </a:r>
            <a:r>
              <a:rPr lang="cs-CZ" sz="1600" baseline="0" dirty="0" smtClean="0"/>
              <a:t>a </a:t>
            </a:r>
            <a:r>
              <a:rPr lang="cs-CZ" sz="1600" baseline="0" dirty="0"/>
              <a:t>ČR v % </a:t>
            </a:r>
            <a:endParaRPr lang="cs-CZ" sz="1600" dirty="0"/>
          </a:p>
        </c:rich>
      </c:tx>
      <c:layout>
        <c:manualLayout>
          <c:xMode val="edge"/>
          <c:yMode val="edge"/>
          <c:x val="0.11820769914453949"/>
          <c:y val="1.833680737413656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věk_grafy!$C$3</c:f>
              <c:strCache>
                <c:ptCount val="1"/>
                <c:pt idx="0">
                  <c:v>18-30 let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věk_grafy!$B$4:$B$5</c:f>
              <c:strCache>
                <c:ptCount val="2"/>
                <c:pt idx="0">
                  <c:v>Veřejné knih. ČR</c:v>
                </c:pt>
                <c:pt idx="1">
                  <c:v>Veřejné knih. Plzeň. kraj</c:v>
                </c:pt>
              </c:strCache>
            </c:strRef>
          </c:cat>
          <c:val>
            <c:numRef>
              <c:f>věk_grafy!$C$4:$C$5</c:f>
              <c:numCache>
                <c:formatCode>0.0</c:formatCode>
                <c:ptCount val="2"/>
                <c:pt idx="0">
                  <c:v>11.468721668177698</c:v>
                </c:pt>
                <c:pt idx="1">
                  <c:v>10.599078341013826</c:v>
                </c:pt>
              </c:numCache>
            </c:numRef>
          </c:val>
        </c:ser>
        <c:ser>
          <c:idx val="1"/>
          <c:order val="1"/>
          <c:tx>
            <c:strRef>
              <c:f>věk_grafy!$D$3</c:f>
              <c:strCache>
                <c:ptCount val="1"/>
                <c:pt idx="0">
                  <c:v>31-40 let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věk_grafy!$B$4:$B$5</c:f>
              <c:strCache>
                <c:ptCount val="2"/>
                <c:pt idx="0">
                  <c:v>Veřejné knih. ČR</c:v>
                </c:pt>
                <c:pt idx="1">
                  <c:v>Veřejné knih. Plzeň. kraj</c:v>
                </c:pt>
              </c:strCache>
            </c:strRef>
          </c:cat>
          <c:val>
            <c:numRef>
              <c:f>věk_grafy!$D$4:$D$5</c:f>
              <c:numCache>
                <c:formatCode>0.0</c:formatCode>
                <c:ptCount val="2"/>
                <c:pt idx="0">
                  <c:v>22.574796010879421</c:v>
                </c:pt>
                <c:pt idx="1">
                  <c:v>23.963133640552993</c:v>
                </c:pt>
              </c:numCache>
            </c:numRef>
          </c:val>
        </c:ser>
        <c:ser>
          <c:idx val="2"/>
          <c:order val="2"/>
          <c:tx>
            <c:strRef>
              <c:f>věk_grafy!$E$3</c:f>
              <c:strCache>
                <c:ptCount val="1"/>
                <c:pt idx="0">
                  <c:v>41-50 let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věk_grafy!$B$4:$B$5</c:f>
              <c:strCache>
                <c:ptCount val="2"/>
                <c:pt idx="0">
                  <c:v>Veřejné knih. ČR</c:v>
                </c:pt>
                <c:pt idx="1">
                  <c:v>Veřejné knih. Plzeň. kraj</c:v>
                </c:pt>
              </c:strCache>
            </c:strRef>
          </c:cat>
          <c:val>
            <c:numRef>
              <c:f>věk_grafy!$E$4:$E$5</c:f>
              <c:numCache>
                <c:formatCode>0.0</c:formatCode>
                <c:ptCount val="2"/>
                <c:pt idx="0">
                  <c:v>27.062556663644603</c:v>
                </c:pt>
                <c:pt idx="1">
                  <c:v>28.571428571428569</c:v>
                </c:pt>
              </c:numCache>
            </c:numRef>
          </c:val>
        </c:ser>
        <c:ser>
          <c:idx val="3"/>
          <c:order val="3"/>
          <c:tx>
            <c:strRef>
              <c:f>věk_grafy!$F$3</c:f>
              <c:strCache>
                <c:ptCount val="1"/>
                <c:pt idx="0">
                  <c:v>51-60 let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věk_grafy!$B$4:$B$5</c:f>
              <c:strCache>
                <c:ptCount val="2"/>
                <c:pt idx="0">
                  <c:v>Veřejné knih. ČR</c:v>
                </c:pt>
                <c:pt idx="1">
                  <c:v>Veřejné knih. Plzeň. kraj</c:v>
                </c:pt>
              </c:strCache>
            </c:strRef>
          </c:cat>
          <c:val>
            <c:numRef>
              <c:f>věk_grafy!$F$4:$F$5</c:f>
              <c:numCache>
                <c:formatCode>0.0</c:formatCode>
                <c:ptCount val="2"/>
                <c:pt idx="0">
                  <c:v>29.397098821396195</c:v>
                </c:pt>
                <c:pt idx="1">
                  <c:v>29.032258064516132</c:v>
                </c:pt>
              </c:numCache>
            </c:numRef>
          </c:val>
        </c:ser>
        <c:ser>
          <c:idx val="4"/>
          <c:order val="4"/>
          <c:tx>
            <c:strRef>
              <c:f>věk_grafy!$G$3</c:f>
              <c:strCache>
                <c:ptCount val="1"/>
                <c:pt idx="0">
                  <c:v>60+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věk_grafy!$B$4:$B$5</c:f>
              <c:strCache>
                <c:ptCount val="2"/>
                <c:pt idx="0">
                  <c:v>Veřejné knih. ČR</c:v>
                </c:pt>
                <c:pt idx="1">
                  <c:v>Veřejné knih. Plzeň. kraj</c:v>
                </c:pt>
              </c:strCache>
            </c:strRef>
          </c:cat>
          <c:val>
            <c:numRef>
              <c:f>věk_grafy!$G$4:$G$5</c:f>
              <c:numCache>
                <c:formatCode>0.0</c:formatCode>
                <c:ptCount val="2"/>
                <c:pt idx="0">
                  <c:v>9.4968268359020858</c:v>
                </c:pt>
                <c:pt idx="1">
                  <c:v>7.8341013824884786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228736"/>
        <c:axId val="82230272"/>
        <c:axId val="0"/>
      </c:bar3DChart>
      <c:catAx>
        <c:axId val="822287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82230272"/>
        <c:crosses val="autoZero"/>
        <c:auto val="1"/>
        <c:lblAlgn val="ctr"/>
        <c:lblOffset val="100"/>
        <c:noMultiLvlLbl val="0"/>
      </c:catAx>
      <c:valAx>
        <c:axId val="822302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22287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Veřejné knihovny Plzeňského</a:t>
            </a:r>
            <a:r>
              <a:rPr lang="cs-CZ" baseline="0"/>
              <a:t> kraje - věková struktura</a:t>
            </a:r>
            <a:endParaRPr lang="cs-CZ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věk!$C$13</c:f>
              <c:strCache>
                <c:ptCount val="1"/>
                <c:pt idx="0">
                  <c:v>18-30 let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věk!$B$14:$B$19</c:f>
              <c:strCache>
                <c:ptCount val="6"/>
                <c:pt idx="0">
                  <c:v>Obecní (místní) knihovna</c:v>
                </c:pt>
                <c:pt idx="1">
                  <c:v>MK do 5 000 obyv.</c:v>
                </c:pt>
                <c:pt idx="2">
                  <c:v>MK  5 001 - 20 000 obyv.</c:v>
                </c:pt>
                <c:pt idx="3">
                  <c:v>MK 20 001 - 100 000 obyv.</c:v>
                </c:pt>
                <c:pt idx="4">
                  <c:v>MK nad 100 000 obyv.</c:v>
                </c:pt>
                <c:pt idx="5">
                  <c:v>Krajská knihovna</c:v>
                </c:pt>
              </c:strCache>
            </c:strRef>
          </c:cat>
          <c:val>
            <c:numRef>
              <c:f>věk!$C$14:$C$19</c:f>
              <c:numCache>
                <c:formatCode>0</c:formatCode>
                <c:ptCount val="6"/>
                <c:pt idx="0">
                  <c:v>14.285714285714285</c:v>
                </c:pt>
                <c:pt idx="1">
                  <c:v>3.3333333333333335</c:v>
                </c:pt>
                <c:pt idx="2">
                  <c:v>5.4054054054054053</c:v>
                </c:pt>
                <c:pt idx="3">
                  <c:v>13.333333333333334</c:v>
                </c:pt>
                <c:pt idx="4">
                  <c:v>11.842105263157894</c:v>
                </c:pt>
                <c:pt idx="5">
                  <c:v>15.384615384615385</c:v>
                </c:pt>
              </c:numCache>
            </c:numRef>
          </c:val>
        </c:ser>
        <c:ser>
          <c:idx val="1"/>
          <c:order val="1"/>
          <c:tx>
            <c:strRef>
              <c:f>věk!$D$13</c:f>
              <c:strCache>
                <c:ptCount val="1"/>
                <c:pt idx="0">
                  <c:v>31-40 let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věk!$B$14:$B$19</c:f>
              <c:strCache>
                <c:ptCount val="6"/>
                <c:pt idx="0">
                  <c:v>Obecní (místní) knihovna</c:v>
                </c:pt>
                <c:pt idx="1">
                  <c:v>MK do 5 000 obyv.</c:v>
                </c:pt>
                <c:pt idx="2">
                  <c:v>MK  5 001 - 20 000 obyv.</c:v>
                </c:pt>
                <c:pt idx="3">
                  <c:v>MK 20 001 - 100 000 obyv.</c:v>
                </c:pt>
                <c:pt idx="4">
                  <c:v>MK nad 100 000 obyv.</c:v>
                </c:pt>
                <c:pt idx="5">
                  <c:v>Krajská knihovna</c:v>
                </c:pt>
              </c:strCache>
            </c:strRef>
          </c:cat>
          <c:val>
            <c:numRef>
              <c:f>věk!$D$14:$D$19</c:f>
              <c:numCache>
                <c:formatCode>0</c:formatCode>
                <c:ptCount val="6"/>
                <c:pt idx="0">
                  <c:v>14.285714285714285</c:v>
                </c:pt>
                <c:pt idx="1">
                  <c:v>20</c:v>
                </c:pt>
                <c:pt idx="2">
                  <c:v>35.135135135135137</c:v>
                </c:pt>
                <c:pt idx="3">
                  <c:v>20</c:v>
                </c:pt>
                <c:pt idx="4">
                  <c:v>19.736842105263158</c:v>
                </c:pt>
                <c:pt idx="5">
                  <c:v>26.923076923076923</c:v>
                </c:pt>
              </c:numCache>
            </c:numRef>
          </c:val>
        </c:ser>
        <c:ser>
          <c:idx val="2"/>
          <c:order val="2"/>
          <c:tx>
            <c:strRef>
              <c:f>věk!$E$13</c:f>
              <c:strCache>
                <c:ptCount val="1"/>
                <c:pt idx="0">
                  <c:v>41-50 let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věk!$B$14:$B$19</c:f>
              <c:strCache>
                <c:ptCount val="6"/>
                <c:pt idx="0">
                  <c:v>Obecní (místní) knihovna</c:v>
                </c:pt>
                <c:pt idx="1">
                  <c:v>MK do 5 000 obyv.</c:v>
                </c:pt>
                <c:pt idx="2">
                  <c:v>MK  5 001 - 20 000 obyv.</c:v>
                </c:pt>
                <c:pt idx="3">
                  <c:v>MK 20 001 - 100 000 obyv.</c:v>
                </c:pt>
                <c:pt idx="4">
                  <c:v>MK nad 100 000 obyv.</c:v>
                </c:pt>
                <c:pt idx="5">
                  <c:v>Krajská knihovna</c:v>
                </c:pt>
              </c:strCache>
            </c:strRef>
          </c:cat>
          <c:val>
            <c:numRef>
              <c:f>věk!$E$14:$E$19</c:f>
              <c:numCache>
                <c:formatCode>0</c:formatCode>
                <c:ptCount val="6"/>
                <c:pt idx="0">
                  <c:v>42.857142857142854</c:v>
                </c:pt>
                <c:pt idx="1">
                  <c:v>36.666666666666664</c:v>
                </c:pt>
                <c:pt idx="2">
                  <c:v>18.918918918918919</c:v>
                </c:pt>
                <c:pt idx="3">
                  <c:v>26.666666666666668</c:v>
                </c:pt>
                <c:pt idx="4">
                  <c:v>34.210526315789473</c:v>
                </c:pt>
                <c:pt idx="5">
                  <c:v>21.153846153846153</c:v>
                </c:pt>
              </c:numCache>
            </c:numRef>
          </c:val>
        </c:ser>
        <c:ser>
          <c:idx val="3"/>
          <c:order val="3"/>
          <c:tx>
            <c:strRef>
              <c:f>věk!$F$13</c:f>
              <c:strCache>
                <c:ptCount val="1"/>
                <c:pt idx="0">
                  <c:v>51-60 let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věk!$B$14:$B$19</c:f>
              <c:strCache>
                <c:ptCount val="6"/>
                <c:pt idx="0">
                  <c:v>Obecní (místní) knihovna</c:v>
                </c:pt>
                <c:pt idx="1">
                  <c:v>MK do 5 000 obyv.</c:v>
                </c:pt>
                <c:pt idx="2">
                  <c:v>MK  5 001 - 20 000 obyv.</c:v>
                </c:pt>
                <c:pt idx="3">
                  <c:v>MK 20 001 - 100 000 obyv.</c:v>
                </c:pt>
                <c:pt idx="4">
                  <c:v>MK nad 100 000 obyv.</c:v>
                </c:pt>
                <c:pt idx="5">
                  <c:v>Krajská knihovna</c:v>
                </c:pt>
              </c:strCache>
            </c:strRef>
          </c:cat>
          <c:val>
            <c:numRef>
              <c:f>věk!$F$14:$F$19</c:f>
              <c:numCache>
                <c:formatCode>0</c:formatCode>
                <c:ptCount val="6"/>
                <c:pt idx="0">
                  <c:v>28.571428571428569</c:v>
                </c:pt>
                <c:pt idx="1">
                  <c:v>40</c:v>
                </c:pt>
                <c:pt idx="2">
                  <c:v>27.027027027027028</c:v>
                </c:pt>
                <c:pt idx="3">
                  <c:v>33.333333333333329</c:v>
                </c:pt>
                <c:pt idx="4">
                  <c:v>22.368421052631579</c:v>
                </c:pt>
                <c:pt idx="5">
                  <c:v>32.692307692307693</c:v>
                </c:pt>
              </c:numCache>
            </c:numRef>
          </c:val>
        </c:ser>
        <c:ser>
          <c:idx val="4"/>
          <c:order val="4"/>
          <c:tx>
            <c:strRef>
              <c:f>věk!$G$13</c:f>
              <c:strCache>
                <c:ptCount val="1"/>
                <c:pt idx="0">
                  <c:v>nad 60 let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věk!$B$14:$B$19</c:f>
              <c:strCache>
                <c:ptCount val="6"/>
                <c:pt idx="0">
                  <c:v>Obecní (místní) knihovna</c:v>
                </c:pt>
                <c:pt idx="1">
                  <c:v>MK do 5 000 obyv.</c:v>
                </c:pt>
                <c:pt idx="2">
                  <c:v>MK  5 001 - 20 000 obyv.</c:v>
                </c:pt>
                <c:pt idx="3">
                  <c:v>MK 20 001 - 100 000 obyv.</c:v>
                </c:pt>
                <c:pt idx="4">
                  <c:v>MK nad 100 000 obyv.</c:v>
                </c:pt>
                <c:pt idx="5">
                  <c:v>Krajská knihovna</c:v>
                </c:pt>
              </c:strCache>
            </c:strRef>
          </c:cat>
          <c:val>
            <c:numRef>
              <c:f>věk!$G$14:$G$19</c:f>
              <c:numCache>
                <c:formatCode>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13.513513513513514</c:v>
                </c:pt>
                <c:pt idx="3">
                  <c:v>6.666666666666667</c:v>
                </c:pt>
                <c:pt idx="4">
                  <c:v>11.842105263157894</c:v>
                </c:pt>
                <c:pt idx="5">
                  <c:v>3.8461538461538463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335040"/>
        <c:axId val="83336576"/>
        <c:axId val="0"/>
      </c:bar3DChart>
      <c:catAx>
        <c:axId val="83335040"/>
        <c:scaling>
          <c:orientation val="minMax"/>
        </c:scaling>
        <c:delete val="0"/>
        <c:axPos val="l"/>
        <c:majorTickMark val="out"/>
        <c:minorTickMark val="none"/>
        <c:tickLblPos val="nextTo"/>
        <c:crossAx val="83336576"/>
        <c:crosses val="autoZero"/>
        <c:auto val="1"/>
        <c:lblAlgn val="ctr"/>
        <c:lblOffset val="100"/>
        <c:noMultiLvlLbl val="0"/>
      </c:catAx>
      <c:valAx>
        <c:axId val="833365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3335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b="1" i="0" baseline="0" dirty="0">
                <a:effectLst/>
              </a:rPr>
              <a:t>S</a:t>
            </a:r>
            <a:r>
              <a:rPr lang="cs-CZ" sz="1400" b="1" i="0" baseline="0" dirty="0">
                <a:effectLst/>
              </a:rPr>
              <a:t>rovnání </a:t>
            </a:r>
            <a:r>
              <a:rPr lang="cs-CZ" sz="1400" b="1" i="0" baseline="0" dirty="0" smtClean="0">
                <a:effectLst/>
              </a:rPr>
              <a:t>zaměstnanců </a:t>
            </a:r>
            <a:r>
              <a:rPr lang="cs-CZ" sz="1400" b="1" i="0" baseline="0" dirty="0">
                <a:effectLst/>
              </a:rPr>
              <a:t>veřejných knihoven dle </a:t>
            </a:r>
            <a:r>
              <a:rPr lang="cs-CZ" sz="1400" b="1" i="0" baseline="0" dirty="0" smtClean="0">
                <a:effectLst/>
              </a:rPr>
              <a:t>pohlaví -  Plzeňský </a:t>
            </a:r>
            <a:r>
              <a:rPr lang="cs-CZ" sz="1400" b="1" i="0" baseline="0" dirty="0">
                <a:effectLst/>
              </a:rPr>
              <a:t>kraj a ČR v %</a:t>
            </a:r>
            <a:endParaRPr lang="cs-CZ" sz="1400" dirty="0">
              <a:effectLst/>
            </a:endParaRPr>
          </a:p>
        </c:rich>
      </c:tx>
      <c:layout>
        <c:manualLayout>
          <c:xMode val="edge"/>
          <c:yMode val="edge"/>
          <c:x val="0.16017914807843422"/>
          <c:y val="3.5413904893309336E-3"/>
        </c:manualLayout>
      </c:layout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06707694871509"/>
          <c:y val="0.1582846614926384"/>
          <c:w val="0.82906239584490615"/>
          <c:h val="0.6857112878110545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muzi_ženy_grafy!$M$2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muzi_ženy_grafy!$L$3:$L$4</c:f>
              <c:strCache>
                <c:ptCount val="2"/>
                <c:pt idx="0">
                  <c:v>Veř. knihovny Plzeň. kraj</c:v>
                </c:pt>
                <c:pt idx="1">
                  <c:v>Veř. knihovny ČR</c:v>
                </c:pt>
              </c:strCache>
            </c:strRef>
          </c:cat>
          <c:val>
            <c:numRef>
              <c:f>muzi_ženy_grafy!$M$3:$M$4</c:f>
              <c:numCache>
                <c:formatCode>General</c:formatCode>
                <c:ptCount val="2"/>
                <c:pt idx="0">
                  <c:v>5.5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tx>
            <c:strRef>
              <c:f>muzi_ženy_grafy!$N$2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muzi_ženy_grafy!$L$3:$L$4</c:f>
              <c:strCache>
                <c:ptCount val="2"/>
                <c:pt idx="0">
                  <c:v>Veř. knihovny Plzeň. kraj</c:v>
                </c:pt>
                <c:pt idx="1">
                  <c:v>Veř. knihovny ČR</c:v>
                </c:pt>
              </c:strCache>
            </c:strRef>
          </c:cat>
          <c:val>
            <c:numRef>
              <c:f>muzi_ženy_grafy!$N$3:$N$4</c:f>
              <c:numCache>
                <c:formatCode>General</c:formatCode>
                <c:ptCount val="2"/>
                <c:pt idx="0">
                  <c:v>94.5</c:v>
                </c:pt>
                <c:pt idx="1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569984"/>
        <c:axId val="106529152"/>
        <c:axId val="0"/>
      </c:bar3DChart>
      <c:catAx>
        <c:axId val="96569984"/>
        <c:scaling>
          <c:orientation val="minMax"/>
        </c:scaling>
        <c:delete val="0"/>
        <c:axPos val="l"/>
        <c:majorTickMark val="out"/>
        <c:minorTickMark val="none"/>
        <c:tickLblPos val="nextTo"/>
        <c:crossAx val="106529152"/>
        <c:crosses val="autoZero"/>
        <c:auto val="1"/>
        <c:lblAlgn val="ctr"/>
        <c:lblOffset val="100"/>
        <c:noMultiLvlLbl val="0"/>
      </c:catAx>
      <c:valAx>
        <c:axId val="1065291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6569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833652150801284"/>
          <c:y val="0.92113183955437594"/>
          <c:w val="0.27668189117916409"/>
          <c:h val="6.4702598488300303E-2"/>
        </c:manualLayout>
      </c:layout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b="1" i="0" baseline="0" dirty="0" err="1"/>
              <a:t>Srovnání</a:t>
            </a:r>
            <a:r>
              <a:rPr lang="en-US" sz="1400" b="1" i="0" baseline="0" dirty="0"/>
              <a:t> ČR </a:t>
            </a:r>
            <a:r>
              <a:rPr lang="en-US" sz="1400" b="1" i="0" baseline="0" dirty="0" err="1"/>
              <a:t>vs</a:t>
            </a:r>
            <a:r>
              <a:rPr lang="en-US" sz="1400" b="1" i="0" baseline="0" dirty="0"/>
              <a:t> </a:t>
            </a:r>
            <a:r>
              <a:rPr lang="cs-CZ" sz="1400" b="1" i="0" baseline="0" dirty="0"/>
              <a:t>Plzeň.</a:t>
            </a:r>
            <a:r>
              <a:rPr lang="en-US" sz="1400" b="1" i="0" baseline="0" dirty="0"/>
              <a:t> kraj </a:t>
            </a:r>
            <a:r>
              <a:rPr lang="en-US" sz="1400" b="1" i="0" baseline="0" dirty="0" err="1" smtClean="0"/>
              <a:t>věk</a:t>
            </a:r>
            <a:r>
              <a:rPr lang="cs-CZ" sz="1400" b="1" i="0" baseline="0" dirty="0" err="1" smtClean="0"/>
              <a:t>ové</a:t>
            </a:r>
            <a:r>
              <a:rPr lang="en-US" sz="1400" b="1" i="0" baseline="0" dirty="0" smtClean="0"/>
              <a:t> </a:t>
            </a:r>
            <a:r>
              <a:rPr lang="en-US" sz="1400" b="1" i="0" baseline="0" dirty="0" err="1"/>
              <a:t>kategorie</a:t>
            </a:r>
            <a:r>
              <a:rPr lang="en-US" sz="1400" b="1" i="0" baseline="0" dirty="0"/>
              <a:t> </a:t>
            </a:r>
            <a:r>
              <a:rPr lang="en-US" sz="1400" b="1" i="0" baseline="0" dirty="0" err="1"/>
              <a:t>dle</a:t>
            </a:r>
            <a:r>
              <a:rPr lang="en-US" sz="1400" b="1" i="0" baseline="0" dirty="0"/>
              <a:t> </a:t>
            </a:r>
            <a:r>
              <a:rPr lang="en-US" sz="1400" b="1" i="0" baseline="0" dirty="0" err="1"/>
              <a:t>pohlaví</a:t>
            </a:r>
            <a:r>
              <a:rPr lang="cs-CZ" sz="1400" b="1" i="0" baseline="0" dirty="0"/>
              <a:t> - veřejné knihovny</a:t>
            </a:r>
            <a:endParaRPr lang="cs-CZ" sz="140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484300573539422E-2"/>
          <c:y val="0.10129777905829102"/>
          <c:w val="0.78844403130164287"/>
          <c:h val="0.83216632570792115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muzi_zeny_grafy3!$D$17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muzi_zeny_grafy3!$C$18:$C$27</c:f>
              <c:strCache>
                <c:ptCount val="10"/>
                <c:pt idx="0">
                  <c:v>18-30 ČR</c:v>
                </c:pt>
                <c:pt idx="1">
                  <c:v>18-30 Plzeň</c:v>
                </c:pt>
                <c:pt idx="2">
                  <c:v>31-40 ČR</c:v>
                </c:pt>
                <c:pt idx="3">
                  <c:v>31-40 Plzeň</c:v>
                </c:pt>
                <c:pt idx="4">
                  <c:v>41-50 ČR</c:v>
                </c:pt>
                <c:pt idx="5">
                  <c:v>41-50 Plzeň</c:v>
                </c:pt>
                <c:pt idx="6">
                  <c:v>51-60 ČR</c:v>
                </c:pt>
                <c:pt idx="7">
                  <c:v>51-60 Plzeň</c:v>
                </c:pt>
                <c:pt idx="8">
                  <c:v>60+ ČR</c:v>
                </c:pt>
                <c:pt idx="9">
                  <c:v>60+ Plzeň</c:v>
                </c:pt>
              </c:strCache>
            </c:strRef>
          </c:cat>
          <c:val>
            <c:numRef>
              <c:f>muzi_zeny_grafy3!$D$18:$D$27</c:f>
              <c:numCache>
                <c:formatCode>0</c:formatCode>
                <c:ptCount val="10"/>
                <c:pt idx="0" formatCode="General">
                  <c:v>21</c:v>
                </c:pt>
                <c:pt idx="1">
                  <c:v>13.043478260869565</c:v>
                </c:pt>
                <c:pt idx="2" formatCode="General">
                  <c:v>18</c:v>
                </c:pt>
                <c:pt idx="3">
                  <c:v>9.6153846153846168</c:v>
                </c:pt>
                <c:pt idx="4">
                  <c:v>3.225806451612903</c:v>
                </c:pt>
                <c:pt idx="5">
                  <c:v>3.225806451612903</c:v>
                </c:pt>
                <c:pt idx="6" formatCode="General">
                  <c:v>6</c:v>
                </c:pt>
                <c:pt idx="7">
                  <c:v>1.5873015873015872</c:v>
                </c:pt>
                <c:pt idx="8" formatCode="General">
                  <c:v>13</c:v>
                </c:pt>
                <c:pt idx="9">
                  <c:v>5.8823529411764701</c:v>
                </c:pt>
              </c:numCache>
            </c:numRef>
          </c:val>
        </c:ser>
        <c:ser>
          <c:idx val="1"/>
          <c:order val="1"/>
          <c:tx>
            <c:strRef>
              <c:f>muzi_zeny_grafy3!$E$17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muzi_zeny_grafy3!$C$18:$C$27</c:f>
              <c:strCache>
                <c:ptCount val="10"/>
                <c:pt idx="0">
                  <c:v>18-30 ČR</c:v>
                </c:pt>
                <c:pt idx="1">
                  <c:v>18-30 Plzeň</c:v>
                </c:pt>
                <c:pt idx="2">
                  <c:v>31-40 ČR</c:v>
                </c:pt>
                <c:pt idx="3">
                  <c:v>31-40 Plzeň</c:v>
                </c:pt>
                <c:pt idx="4">
                  <c:v>41-50 ČR</c:v>
                </c:pt>
                <c:pt idx="5">
                  <c:v>41-50 Plzeň</c:v>
                </c:pt>
                <c:pt idx="6">
                  <c:v>51-60 ČR</c:v>
                </c:pt>
                <c:pt idx="7">
                  <c:v>51-60 Plzeň</c:v>
                </c:pt>
                <c:pt idx="8">
                  <c:v>60+ ČR</c:v>
                </c:pt>
                <c:pt idx="9">
                  <c:v>60+ Plzeň</c:v>
                </c:pt>
              </c:strCache>
            </c:strRef>
          </c:cat>
          <c:val>
            <c:numRef>
              <c:f>muzi_zeny_grafy3!$E$18:$E$27</c:f>
              <c:numCache>
                <c:formatCode>0</c:formatCode>
                <c:ptCount val="10"/>
                <c:pt idx="0" formatCode="General">
                  <c:v>79</c:v>
                </c:pt>
                <c:pt idx="1">
                  <c:v>86.956521739130437</c:v>
                </c:pt>
                <c:pt idx="2" formatCode="General">
                  <c:v>82</c:v>
                </c:pt>
                <c:pt idx="3">
                  <c:v>90.384615384615387</c:v>
                </c:pt>
                <c:pt idx="4" formatCode="General">
                  <c:v>93</c:v>
                </c:pt>
                <c:pt idx="5">
                  <c:v>96.774193548387103</c:v>
                </c:pt>
                <c:pt idx="6" formatCode="General">
                  <c:v>94</c:v>
                </c:pt>
                <c:pt idx="7">
                  <c:v>98.412698412698404</c:v>
                </c:pt>
                <c:pt idx="8" formatCode="General">
                  <c:v>87</c:v>
                </c:pt>
                <c:pt idx="9">
                  <c:v>94.117647058823522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096000"/>
        <c:axId val="112097536"/>
        <c:axId val="0"/>
      </c:bar3DChart>
      <c:catAx>
        <c:axId val="112096000"/>
        <c:scaling>
          <c:orientation val="minMax"/>
        </c:scaling>
        <c:delete val="0"/>
        <c:axPos val="l"/>
        <c:majorTickMark val="out"/>
        <c:minorTickMark val="none"/>
        <c:tickLblPos val="nextTo"/>
        <c:crossAx val="112097536"/>
        <c:crosses val="autoZero"/>
        <c:auto val="1"/>
        <c:lblAlgn val="ctr"/>
        <c:lblOffset val="100"/>
        <c:noMultiLvlLbl val="0"/>
      </c:catAx>
      <c:valAx>
        <c:axId val="1120975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120960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500" dirty="0" smtClean="0"/>
              <a:t>Struktura </a:t>
            </a:r>
            <a:r>
              <a:rPr lang="cs-CZ" sz="1500" dirty="0"/>
              <a:t>pracovníků pracujících v</a:t>
            </a:r>
            <a:r>
              <a:rPr lang="cs-CZ" sz="1500" baseline="0" dirty="0"/>
              <a:t> </a:t>
            </a:r>
            <a:r>
              <a:rPr lang="cs-CZ" sz="1500" baseline="0" dirty="0" smtClean="0"/>
              <a:t>knihovnách ČR </a:t>
            </a:r>
            <a:r>
              <a:rPr lang="cs-CZ" sz="1500" baseline="0" dirty="0"/>
              <a:t>více než 10 let</a:t>
            </a:r>
            <a:endParaRPr lang="cs-CZ" sz="1500" dirty="0"/>
          </a:p>
        </c:rich>
      </c:tx>
      <c:layout>
        <c:manualLayout>
          <c:xMode val="edge"/>
          <c:yMode val="edge"/>
          <c:x val="0.11452828813065033"/>
          <c:y val="3.553564180705851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CC3300"/>
            </a:solidFill>
          </c:spPr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2.193788276465442E-3"/>
                  <c:y val="1.8614822966957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894429862933804E-3"/>
                  <c:y val="-0.237985153656801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muži_ženy!$B$20:$B$21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muži_ženy!$C$20:$C$21</c:f>
              <c:numCache>
                <c:formatCode>0.0%</c:formatCode>
                <c:ptCount val="2"/>
                <c:pt idx="0">
                  <c:v>7.4999999999999997E-2</c:v>
                </c:pt>
                <c:pt idx="1">
                  <c:v>0.92500000000000004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85669437153689121"/>
          <c:y val="0.37488574254805002"/>
          <c:w val="0.10194760377175076"/>
          <c:h val="0.42319413570106518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400" b="1" i="0" baseline="0" dirty="0"/>
              <a:t>Procento odborných pracovníků zaměstnaných v knihovně nad 10 let - srovnání </a:t>
            </a:r>
            <a:r>
              <a:rPr lang="cs-CZ" sz="1400" b="1" i="0" baseline="0" dirty="0" smtClean="0"/>
              <a:t>Plzeňský </a:t>
            </a:r>
            <a:r>
              <a:rPr lang="cs-CZ" sz="1400" b="1" i="0" baseline="0" dirty="0"/>
              <a:t>kraj vs. ČR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6967972461386258"/>
          <c:y val="0.16381944444444463"/>
          <c:w val="0.59488524214846972"/>
          <c:h val="0.74919564741907396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nad10let2!$C$12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nad10let2!$B$13:$B$14</c:f>
              <c:strCache>
                <c:ptCount val="2"/>
                <c:pt idx="0">
                  <c:v>Veřejné knihovny Plzeň. kr.</c:v>
                </c:pt>
                <c:pt idx="1">
                  <c:v>Veřejné knihovny ČR</c:v>
                </c:pt>
              </c:strCache>
            </c:strRef>
          </c:cat>
          <c:val>
            <c:numRef>
              <c:f>nad10let2!$C$13:$C$14</c:f>
              <c:numCache>
                <c:formatCode>General</c:formatCode>
                <c:ptCount val="2"/>
                <c:pt idx="0">
                  <c:v>2.6</c:v>
                </c:pt>
                <c:pt idx="1">
                  <c:v>30</c:v>
                </c:pt>
              </c:numCache>
            </c:numRef>
          </c:val>
        </c:ser>
        <c:ser>
          <c:idx val="1"/>
          <c:order val="1"/>
          <c:tx>
            <c:strRef>
              <c:f>nad10let2!$D$12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nad10let2!$B$13:$B$14</c:f>
              <c:strCache>
                <c:ptCount val="2"/>
                <c:pt idx="0">
                  <c:v>Veřejné knihovny Plzeň. kr.</c:v>
                </c:pt>
                <c:pt idx="1">
                  <c:v>Veřejné knihovny ČR</c:v>
                </c:pt>
              </c:strCache>
            </c:strRef>
          </c:cat>
          <c:val>
            <c:numRef>
              <c:f>nad10let2!$D$13:$D$14</c:f>
              <c:numCache>
                <c:formatCode>General</c:formatCode>
                <c:ptCount val="2"/>
                <c:pt idx="0">
                  <c:v>46.3</c:v>
                </c:pt>
                <c:pt idx="1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901696"/>
        <c:axId val="127903232"/>
        <c:axId val="0"/>
      </c:bar3DChart>
      <c:catAx>
        <c:axId val="127901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7903232"/>
        <c:crosses val="autoZero"/>
        <c:auto val="1"/>
        <c:lblAlgn val="ctr"/>
        <c:lblOffset val="100"/>
        <c:noMultiLvlLbl val="0"/>
      </c:catAx>
      <c:valAx>
        <c:axId val="1279032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7901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DB005-263A-4A8D-A6E6-4DAE382B2A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77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018EB-F4DD-4EA3-A6DC-24EC0EB560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00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25170-DBCD-4EAB-8069-0A0A3DCD40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496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D69A-8223-42BD-BD0A-F88323BC0C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210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F627F-3047-4E02-858E-7B8EA5295B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64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24C51-F536-40E8-BDE3-12380B377E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56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86C9B-4681-43EE-9D1A-393AD9C31A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4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4F5F5-F826-48A2-80F0-A3F635B2F5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4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D679B-A292-4EDE-94DD-7542E1279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63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11C9A-BF82-4E63-B321-2D8A42D439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59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39A35-91DD-4917-9CB7-7FA9A3FB50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68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F7EC1-2296-48D2-909D-D7E2269800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65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1D07-2F9F-456D-A633-F8E0B5A734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39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173D88-A2E0-4E6B-B81B-812DFF88C8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04813"/>
            <a:ext cx="8497887" cy="3195637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cs-CZ" smtClean="0">
                <a:solidFill>
                  <a:schemeClr val="accent2"/>
                </a:solidFill>
                <a:latin typeface="Arial Black" pitchFamily="34" charset="0"/>
              </a:rPr>
              <a:t>Průzkum mzdové, věkové </a:t>
            </a:r>
            <a:br>
              <a:rPr lang="cs-CZ" smtClean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cs-CZ" smtClean="0">
                <a:solidFill>
                  <a:schemeClr val="accent2"/>
                </a:solidFill>
                <a:latin typeface="Arial Black" pitchFamily="34" charset="0"/>
              </a:rPr>
              <a:t>a vzdělanostní struktury </a:t>
            </a:r>
            <a:br>
              <a:rPr lang="cs-CZ" smtClean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cs-CZ" smtClean="0">
                <a:solidFill>
                  <a:schemeClr val="accent2"/>
                </a:solidFill>
                <a:latin typeface="Arial Black" pitchFamily="34" charset="0"/>
              </a:rPr>
              <a:t>v knihovnách</a:t>
            </a:r>
            <a:br>
              <a:rPr lang="cs-CZ" smtClean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cs-CZ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br>
              <a:rPr lang="cs-CZ" smtClean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cs-CZ" smtClean="0">
                <a:latin typeface="Arial Black" pitchFamily="34" charset="0"/>
              </a:rPr>
              <a:t>Plzeňský kraj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711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cs-CZ" sz="3600" b="1" smtClean="0">
                <a:latin typeface="Arial Narrow" pitchFamily="34" charset="0"/>
              </a:rPr>
              <a:t>Plzeň, 28.3.2013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endParaRPr lang="cs-CZ" sz="3600" b="1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cs-CZ" sz="3000" b="1" smtClean="0">
                <a:solidFill>
                  <a:srgbClr val="9900CC"/>
                </a:solidFill>
                <a:latin typeface="Arial Narrow" pitchFamily="34" charset="0"/>
              </a:rPr>
              <a:t>Mgr. Zlata Houšková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cs-CZ" sz="3000" b="1" smtClean="0">
                <a:solidFill>
                  <a:srgbClr val="9900CC"/>
                </a:solidFill>
                <a:latin typeface="Arial Narrow" pitchFamily="34" charset="0"/>
              </a:rPr>
              <a:t>Mgr. Vladana Pillerová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endParaRPr lang="cs-CZ" sz="3000" b="1" smtClean="0">
              <a:solidFill>
                <a:srgbClr val="9900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cs-CZ" sz="3600" b="1" smtClean="0">
                <a:latin typeface="Arial Black" pitchFamily="34" charset="0"/>
              </a:rPr>
              <a:t>Věková struktura ve veřejných knihovnách Plzeňského kraje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latin typeface="Arial Black" pitchFamily="34" charset="0"/>
              </a:rPr>
              <a:t>Věk </a:t>
            </a:r>
            <a:r>
              <a:rPr lang="cs-CZ" sz="3600" smtClean="0">
                <a:latin typeface="Arial Black" pitchFamily="34" charset="0"/>
              </a:rPr>
              <a:t>knihovnic/knihovníků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b="1" smtClean="0">
                <a:latin typeface="Arial Narrow" pitchFamily="34" charset="0"/>
              </a:rPr>
              <a:t>„Nejstarší“ jsou obecní knihovny</a:t>
            </a:r>
            <a:r>
              <a:rPr lang="cs-CZ" sz="2800" smtClean="0">
                <a:latin typeface="Arial Narrow" pitchFamily="34" charset="0"/>
              </a:rPr>
              <a:t> (50,9% knihovníků ve věku nad 50 let a pouze 8,8% mladých do 30 let), </a:t>
            </a:r>
            <a:r>
              <a:rPr lang="cs-CZ" sz="2800" b="1" smtClean="0">
                <a:latin typeface="Arial Narrow" pitchFamily="34" charset="0"/>
              </a:rPr>
              <a:t>knihovny lékařské</a:t>
            </a:r>
            <a:r>
              <a:rPr lang="cs-CZ" sz="2800" smtClean="0">
                <a:latin typeface="Arial Narrow" pitchFamily="34" charset="0"/>
              </a:rPr>
              <a:t> (48,7% pracovníků nad 50 let a 10,3% do 30 let) a </a:t>
            </a:r>
            <a:r>
              <a:rPr lang="cs-CZ" sz="2800" b="1" smtClean="0">
                <a:latin typeface="Arial Narrow" pitchFamily="34" charset="0"/>
              </a:rPr>
              <a:t>ostatní specializované knihovny</a:t>
            </a:r>
            <a:r>
              <a:rPr lang="cs-CZ" sz="2800" smtClean="0">
                <a:latin typeface="Arial Narrow" pitchFamily="34" charset="0"/>
              </a:rPr>
              <a:t> (49,1% pracovníků nad 50 let)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V PK v obecních knihovnách zdánlivě potěšitelné nadprůměrné % mladých do 30 let (14%), ale velmi malý vzorek, není reprezentativní.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b="1" smtClean="0">
                <a:latin typeface="Arial Narrow" pitchFamily="34" charset="0"/>
              </a:rPr>
              <a:t>„Nejmladší“ jsou městské knihovny v sídlech nad 100 000 obyvatel</a:t>
            </a:r>
            <a:r>
              <a:rPr lang="cs-CZ" sz="2800" smtClean="0">
                <a:latin typeface="Arial Narrow" pitchFamily="34" charset="0"/>
              </a:rPr>
              <a:t> (15,1% pracovníků do 30 let a 34,3% pracovníků nad 50 let) </a:t>
            </a:r>
            <a:r>
              <a:rPr lang="cs-CZ" sz="2800" b="1" smtClean="0">
                <a:latin typeface="Arial Narrow" pitchFamily="34" charset="0"/>
              </a:rPr>
              <a:t>a knihovny vysokoškolské</a:t>
            </a:r>
            <a:r>
              <a:rPr lang="cs-CZ" sz="2800" smtClean="0">
                <a:latin typeface="Arial Narrow" pitchFamily="34" charset="0"/>
              </a:rPr>
              <a:t> (16,1% pracovníků do 30 let a 40,5% nad 50 let)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smtClean="0">
                <a:solidFill>
                  <a:schemeClr val="accent2"/>
                </a:solidFill>
                <a:latin typeface="Arial Narrow" pitchFamily="34" charset="0"/>
              </a:rPr>
              <a:t>V PK nižší % nejmladších (jen 12%), jinak průměrné hodnoty.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b="1" smtClean="0">
                <a:latin typeface="Arial Black" pitchFamily="34" charset="0"/>
              </a:rPr>
              <a:t>Složení knihovnických pracovníků podle pohlaví, porovnání ČR a PK</a:t>
            </a:r>
          </a:p>
        </p:txBody>
      </p:sp>
      <p:graphicFrame>
        <p:nvGraphicFramePr>
          <p:cNvPr id="8" name="Graf 7"/>
          <p:cNvGraphicFramePr>
            <a:graphicFrameLocks/>
          </p:cNvGraphicFramePr>
          <p:nvPr/>
        </p:nvGraphicFramePr>
        <p:xfrm>
          <a:off x="899592" y="1484784"/>
          <a:ext cx="74888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Struktura knihovnictva </a:t>
            </a:r>
            <a:br>
              <a:rPr lang="cs-CZ" sz="3600" smtClean="0">
                <a:latin typeface="Arial Black" pitchFamily="34" charset="0"/>
              </a:rPr>
            </a:br>
            <a:r>
              <a:rPr lang="cs-CZ" sz="3600" smtClean="0">
                <a:latin typeface="Arial Black" pitchFamily="34" charset="0"/>
              </a:rPr>
              <a:t>dle pohlaví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latin typeface="Arial Narrow" pitchFamily="34" charset="0"/>
              </a:rPr>
              <a:t>Nejsilnější feminizace</a:t>
            </a:r>
            <a:r>
              <a:rPr lang="cs-CZ" sz="2800" smtClean="0">
                <a:latin typeface="Arial Narrow" pitchFamily="34" charset="0"/>
              </a:rPr>
              <a:t>: </a:t>
            </a:r>
            <a:r>
              <a:rPr lang="cs-CZ" sz="2800" b="1" smtClean="0">
                <a:latin typeface="Arial Narrow" pitchFamily="34" charset="0"/>
              </a:rPr>
              <a:t>knihovny měst a obcí</a:t>
            </a:r>
            <a:r>
              <a:rPr lang="cs-CZ" sz="2800" smtClean="0">
                <a:latin typeface="Arial Narrow" pitchFamily="34" charset="0"/>
              </a:rPr>
              <a:t>; od 92% (města s 20 – 100000 obyvatel) do 96% (města s 5 – 20000 obyvatel) 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Pouze v </a:t>
            </a:r>
            <a:r>
              <a:rPr lang="cs-CZ" sz="2800" b="1" smtClean="0">
                <a:latin typeface="Arial Narrow" pitchFamily="34" charset="0"/>
              </a:rPr>
              <a:t>městských knihovnách v sídlech do 5000 obyvatel</a:t>
            </a:r>
            <a:r>
              <a:rPr lang="cs-CZ" sz="2800" smtClean="0">
                <a:latin typeface="Arial Narrow" pitchFamily="34" charset="0"/>
              </a:rPr>
              <a:t> je </a:t>
            </a:r>
            <a:r>
              <a:rPr lang="cs-CZ" sz="2800" b="1" smtClean="0">
                <a:latin typeface="Arial Narrow" pitchFamily="34" charset="0"/>
              </a:rPr>
              <a:t>feminizace nižší</a:t>
            </a:r>
            <a:r>
              <a:rPr lang="cs-CZ" sz="2800" smtClean="0">
                <a:latin typeface="Arial Narrow" pitchFamily="34" charset="0"/>
              </a:rPr>
              <a:t> – 87%; v krajských knihovnách pracuje dokonce 17% mužů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latin typeface="Arial Narrow" pitchFamily="34" charset="0"/>
              </a:rPr>
              <a:t>Specializované knihovny</a:t>
            </a:r>
            <a:r>
              <a:rPr lang="cs-CZ" sz="2800" smtClean="0">
                <a:latin typeface="Arial Narrow" pitchFamily="34" charset="0"/>
              </a:rPr>
              <a:t>: situace </a:t>
            </a:r>
            <a:r>
              <a:rPr lang="cs-CZ" sz="2800" b="1" smtClean="0">
                <a:latin typeface="Arial Narrow" pitchFamily="34" charset="0"/>
              </a:rPr>
              <a:t>lepší</a:t>
            </a:r>
            <a:r>
              <a:rPr lang="cs-CZ" sz="2800" smtClean="0">
                <a:latin typeface="Arial Narrow" pitchFamily="34" charset="0"/>
              </a:rPr>
              <a:t> (84% žen, 16% mužů); nejvíce knihovníků – mužů: </a:t>
            </a:r>
            <a:r>
              <a:rPr lang="cs-CZ" sz="2800" b="1" smtClean="0">
                <a:latin typeface="Arial Narrow" pitchFamily="34" charset="0"/>
              </a:rPr>
              <a:t>ústřední specializované knihovny (22%)</a:t>
            </a:r>
            <a:r>
              <a:rPr lang="cs-CZ" sz="2800" smtClean="0">
                <a:latin typeface="Arial Narrow" pitchFamily="34" charset="0"/>
              </a:rPr>
              <a:t> a vysokoškolské a ostatní specializované knihovny (15%).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latin typeface="Arial Narrow" pitchFamily="34" charset="0"/>
              </a:rPr>
              <a:t>SK – největší feminizace</a:t>
            </a:r>
            <a:r>
              <a:rPr lang="cs-CZ" sz="2800" smtClean="0">
                <a:latin typeface="Arial Narrow" pitchFamily="34" charset="0"/>
              </a:rPr>
              <a:t>: knihovny l</a:t>
            </a:r>
            <a:r>
              <a:rPr lang="cs-CZ" sz="2800" b="1" smtClean="0">
                <a:latin typeface="Arial Narrow" pitchFamily="34" charset="0"/>
              </a:rPr>
              <a:t>ékařské </a:t>
            </a:r>
            <a:r>
              <a:rPr lang="cs-CZ" sz="2800" smtClean="0">
                <a:latin typeface="Arial Narrow" pitchFamily="34" charset="0"/>
              </a:rPr>
              <a:t>(8% mužů) a </a:t>
            </a:r>
            <a:r>
              <a:rPr lang="cs-CZ" sz="2800" b="1" smtClean="0">
                <a:latin typeface="Arial Narrow" pitchFamily="34" charset="0"/>
              </a:rPr>
              <a:t>muzejní </a:t>
            </a:r>
            <a:r>
              <a:rPr lang="cs-CZ" sz="2800" smtClean="0">
                <a:latin typeface="Arial Narrow" pitchFamily="34" charset="0"/>
              </a:rPr>
              <a:t>(10% mužů). V celku specializovaných knihoven pokles feminizace není patrný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Struktura knihovnictva </a:t>
            </a:r>
            <a:br>
              <a:rPr lang="cs-CZ" sz="3600" smtClean="0">
                <a:latin typeface="Arial Black" pitchFamily="34" charset="0"/>
              </a:rPr>
            </a:br>
            <a:r>
              <a:rPr lang="cs-CZ" sz="3600" smtClean="0">
                <a:latin typeface="Arial Black" pitchFamily="34" charset="0"/>
              </a:rPr>
              <a:t>dle pohlaví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PK je významně feminizovanější, než je celostátní průměr (5,5% : 11%). </a:t>
            </a:r>
            <a:r>
              <a:rPr lang="cs-CZ" sz="2800" b="1" smtClean="0">
                <a:latin typeface="Arial Narrow" pitchFamily="34" charset="0"/>
              </a:rPr>
              <a:t>Srovnatelná je pouze situace ve věkové kategorii 41 – 50, kde je procento v obou souborech stejné (3%).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Největší rozdíl proti celostátnímu průměru je shodně v nejstarší a nejmladší věkové kategorii.</a:t>
            </a:r>
          </a:p>
          <a:p>
            <a:pPr>
              <a:lnSpc>
                <a:spcPct val="9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Věkové kategorie dle pohlaví – srovnání Plzeňský kraj a ČR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Věrnost instituci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Věrnost instituci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4352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Věrnost instituci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b="1" smtClean="0">
                <a:latin typeface="Arial Narrow" pitchFamily="34" charset="0"/>
              </a:rPr>
              <a:t>Knihovníci jsou velmi věrní své instituci, déle než 10 let zde ale zůstává mnohem více žen než mužů. Počet „věrných“ roste a osciluje kolem 50%</a:t>
            </a:r>
            <a:r>
              <a:rPr lang="cs-CZ" sz="2800" smtClean="0">
                <a:latin typeface="Arial Narrow" pitchFamily="34" charset="0"/>
              </a:rPr>
              <a:t>; více než 60% je to u knihoven lékařských a ostatních specializovaných a naopak </a:t>
            </a:r>
            <a:r>
              <a:rPr lang="cs-CZ" sz="2800" i="1" smtClean="0">
                <a:latin typeface="Arial Narrow" pitchFamily="34" charset="0"/>
              </a:rPr>
              <a:t>pouhých 26,8% u malých městských knihoven (do 5000 obyvatel). </a:t>
            </a:r>
            <a:r>
              <a:rPr lang="cs-CZ" sz="2400" i="1" smtClean="0">
                <a:latin typeface="Arial Narrow" pitchFamily="34" charset="0"/>
              </a:rPr>
              <a:t>Tento výkyv „směrem dolů“ je anomální  vzhledem k ostatním typům knihoven i k výsledkům z předchozích let; tato skupina vykazovala hodnotu cca 60%, v r. 1998 ještě více.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V PK je</a:t>
            </a:r>
            <a:r>
              <a:rPr lang="cs-CZ" sz="2800" b="1" smtClean="0">
                <a:latin typeface="Arial Narrow" pitchFamily="34" charset="0"/>
              </a:rPr>
              <a:t>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ve veřejných knihovnách v porovnání se situací v republice dramaticky méně instituci „věrných“ mužů (jen 2,6% : 30%!), ale i méně žen (46,3% : 50%). </a:t>
            </a:r>
            <a:r>
              <a:rPr lang="cs-CZ" sz="2800" i="1" smtClean="0">
                <a:solidFill>
                  <a:schemeClr val="accent2"/>
                </a:solidFill>
                <a:latin typeface="Arial Narrow" pitchFamily="34" charset="0"/>
              </a:rPr>
              <a:t>Významná odchylka může jít ovšem také na margo menšího vzorku…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04813"/>
            <a:ext cx="9144000" cy="1143000"/>
          </a:xfrm>
        </p:spPr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Vzdělání – vývoj</a:t>
            </a:r>
            <a:r>
              <a:rPr lang="cs-CZ" smtClean="0">
                <a:latin typeface="Arial Black" pitchFamily="34" charset="0"/>
              </a:rPr>
              <a:t> 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683568" y="1628800"/>
          <a:ext cx="741682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solidFill>
                  <a:schemeClr val="accent2"/>
                </a:solidFill>
                <a:latin typeface="Arial Black" pitchFamily="34" charset="0"/>
              </a:rPr>
              <a:t>Odpovědi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Dotazníky vyplnily </a:t>
            </a:r>
            <a:r>
              <a:rPr lang="cs-CZ" sz="2800" b="1" smtClean="0">
                <a:latin typeface="Arial Narrow" pitchFamily="34" charset="0"/>
              </a:rPr>
              <a:t>862 knihovny</a:t>
            </a:r>
            <a:r>
              <a:rPr lang="cs-CZ" sz="2800" smtClean="0">
                <a:latin typeface="Arial Narrow" pitchFamily="34" charset="0"/>
              </a:rPr>
              <a:t> (</a:t>
            </a:r>
            <a:r>
              <a:rPr lang="cs-CZ" sz="2800" b="1" smtClean="0">
                <a:latin typeface="Arial Narrow" pitchFamily="34" charset="0"/>
              </a:rPr>
              <a:t>676 </a:t>
            </a:r>
            <a:r>
              <a:rPr lang="cs-CZ" sz="2800" smtClean="0">
                <a:latin typeface="Arial Narrow" pitchFamily="34" charset="0"/>
              </a:rPr>
              <a:t>knihoven obcí, krajů, MZK a NK ČR; </a:t>
            </a:r>
            <a:r>
              <a:rPr lang="cs-CZ" sz="2800" b="1" smtClean="0">
                <a:latin typeface="Arial Narrow" pitchFamily="34" charset="0"/>
              </a:rPr>
              <a:t>186</a:t>
            </a:r>
            <a:r>
              <a:rPr lang="cs-CZ" sz="2800" smtClean="0">
                <a:latin typeface="Arial Narrow" pitchFamily="34" charset="0"/>
              </a:rPr>
              <a:t> knihoven specializovaných)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O </a:t>
            </a:r>
            <a:r>
              <a:rPr lang="cs-CZ" sz="2800" b="1" smtClean="0">
                <a:latin typeface="Arial Narrow" pitchFamily="34" charset="0"/>
              </a:rPr>
              <a:t>41</a:t>
            </a:r>
            <a:r>
              <a:rPr lang="cs-CZ" sz="2800" smtClean="0">
                <a:latin typeface="Arial Narrow" pitchFamily="34" charset="0"/>
              </a:rPr>
              <a:t> respondentů </a:t>
            </a:r>
            <a:r>
              <a:rPr lang="cs-CZ" sz="2800" b="1" smtClean="0">
                <a:latin typeface="Arial Narrow" pitchFamily="34" charset="0"/>
              </a:rPr>
              <a:t>méně</a:t>
            </a:r>
            <a:r>
              <a:rPr lang="cs-CZ" sz="2800" smtClean="0">
                <a:latin typeface="Arial Narrow" pitchFamily="34" charset="0"/>
              </a:rPr>
              <a:t> než v roce 2004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Informace jsou však plně </a:t>
            </a:r>
            <a:r>
              <a:rPr lang="cs-CZ" sz="2800" b="1" smtClean="0">
                <a:latin typeface="Arial Narrow" pitchFamily="34" charset="0"/>
              </a:rPr>
              <a:t>reprezentativní</a:t>
            </a:r>
            <a:r>
              <a:rPr lang="cs-CZ" sz="2800" smtClean="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latin typeface="Arial Narrow" pitchFamily="34" charset="0"/>
              </a:rPr>
              <a:t>Knihoven měst a obcí odpovědělo významně více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Velké knihovny (krajské, ústřední specializované, knihovny v městech s počtem obyvatel nad 100 000), zaměstnávající více než polovinu všech pracovníků, za něž byly údaje vyplněny, odevzdaly ve stejném počtu jako v předchozím ročníku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Vzdělání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827584" y="1443037"/>
          <a:ext cx="7560840" cy="4578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Vzdělání knihovnic/ knihovníků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893175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V ČR nejpočetnější: středoškoláci s neknihovnickým vzděláním, dále středoškoláci z knihovnických oborů;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v PK kraji ve veřejných knihovnách nejčetnější rovněž středoškoláci, ale – a to výrazně více – s knihovnickým vzděláním (50 % :  31,4%).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latin typeface="Arial Narrow" pitchFamily="34" charset="0"/>
              </a:rPr>
              <a:t>Vysokoškolské vzdělání knihovníků ve veřejných knihovnách PK je srovnatelné s celostátním průměrem;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 úplné vysokoškolské vzdělání má o 1% knihovníků více, knihovnické je však významně četnější než v ČR (21,6% : 16,7%). </a:t>
            </a:r>
          </a:p>
          <a:p>
            <a:pPr eaLnBrk="1" hangingPunct="1">
              <a:spcBef>
                <a:spcPct val="30000"/>
              </a:spcBef>
              <a:buClr>
                <a:srgbClr val="9900CC"/>
              </a:buClr>
              <a:buFont typeface="Webdings" pitchFamily="18" charset="2"/>
              <a:buNone/>
            </a:pPr>
            <a:endParaRPr lang="cs-CZ" sz="2800" i="1" smtClean="0">
              <a:solidFill>
                <a:schemeClr val="accent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Vzdělání knihovnic/ knihovníků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b="1" smtClean="0">
                <a:latin typeface="Arial Narrow" pitchFamily="34" charset="0"/>
              </a:rPr>
              <a:t>Vyšší vzdělání je v knihovnách specializovaných; nejvzdělanější jsou knihovny AV ČR</a:t>
            </a:r>
            <a:r>
              <a:rPr lang="cs-CZ" sz="2800" smtClean="0">
                <a:latin typeface="Arial Narrow" pitchFamily="34" charset="0"/>
              </a:rPr>
              <a:t>, </a:t>
            </a:r>
            <a:r>
              <a:rPr lang="cs-CZ" sz="2800" b="1" smtClean="0">
                <a:latin typeface="Arial Narrow" pitchFamily="34" charset="0"/>
              </a:rPr>
              <a:t>ústřední specializované knihovny</a:t>
            </a:r>
            <a:r>
              <a:rPr lang="cs-CZ" sz="2800" smtClean="0">
                <a:latin typeface="Arial Narrow" pitchFamily="34" charset="0"/>
              </a:rPr>
              <a:t>, </a:t>
            </a:r>
            <a:r>
              <a:rPr lang="cs-CZ" sz="2800" b="1" smtClean="0">
                <a:latin typeface="Arial Narrow" pitchFamily="34" charset="0"/>
              </a:rPr>
              <a:t>knihovny vysokoškolské a muzejní</a:t>
            </a:r>
            <a:r>
              <a:rPr lang="cs-CZ" sz="2800" smtClean="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b="1" smtClean="0">
                <a:latin typeface="Arial Narrow" pitchFamily="34" charset="0"/>
              </a:rPr>
              <a:t>VK: nejvyšší vzdělání krajské knihovny</a:t>
            </a:r>
            <a:r>
              <a:rPr lang="cs-CZ" sz="2800" smtClean="0">
                <a:latin typeface="Arial Narrow" pitchFamily="34" charset="0"/>
              </a:rPr>
              <a:t> (44% pracovníků s vyšším vzděláním).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b="1" smtClean="0">
                <a:latin typeface="Arial Narrow" pitchFamily="34" charset="0"/>
              </a:rPr>
              <a:t>Nejnižší vzdělání:</a:t>
            </a:r>
            <a:r>
              <a:rPr lang="cs-CZ" sz="2800" smtClean="0">
                <a:latin typeface="Arial Narrow" pitchFamily="34" charset="0"/>
              </a:rPr>
              <a:t> knihovny měst do 5000 obyvatel </a:t>
            </a:r>
            <a:r>
              <a:rPr lang="cs-CZ" sz="2800" i="1" smtClean="0">
                <a:latin typeface="Arial Narrow" pitchFamily="34" charset="0"/>
              </a:rPr>
              <a:t>(17% knihovnic/knihovníků vyšší než středoškolské vzdělání)</a:t>
            </a:r>
            <a:r>
              <a:rPr lang="cs-CZ" sz="2800" smtClean="0">
                <a:latin typeface="Arial Narrow" pitchFamily="34" charset="0"/>
              </a:rPr>
              <a:t> a knihovnách obecních </a:t>
            </a:r>
            <a:r>
              <a:rPr lang="cs-CZ" sz="2800" i="1" smtClean="0">
                <a:latin typeface="Arial Narrow" pitchFamily="34" charset="0"/>
              </a:rPr>
              <a:t>(22% pracovníků s vyšším vzděláním</a:t>
            </a:r>
            <a:r>
              <a:rPr lang="cs-CZ" i="1" smtClean="0">
                <a:latin typeface="Arial Narrow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Vzdělání knihovnic/ knihovníků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507413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5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latin typeface="Arial Narrow" pitchFamily="34" charset="0"/>
              </a:rPr>
              <a:t>Úroveň vzdělání ve VK znatelně vzrostla;</a:t>
            </a:r>
            <a:r>
              <a:rPr lang="cs-CZ" sz="2800" smtClean="0">
                <a:latin typeface="Arial Narrow" pitchFamily="34" charset="0"/>
              </a:rPr>
              <a:t> vysokoškoláků v magisterském stupni o téměř 4%;  celkově ve VK na knihovnických místech 30% vysokoškoláků, méně výrazný vliv absolventů VOŠ 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Pokleslo procento knihovníků se ZŠ nebo SŠ bez maturity.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Lepší situace ve veřejných knihovnách v PK kraji než v republice; jen 0,5%;</a:t>
            </a:r>
            <a:r>
              <a:rPr lang="cs-CZ" sz="2800" smtClean="0">
                <a:solidFill>
                  <a:schemeClr val="accent2"/>
                </a:solidFill>
                <a:latin typeface="Arial Narrow" pitchFamily="34" charset="0"/>
              </a:rPr>
              <a:t> </a:t>
            </a:r>
            <a:r>
              <a:rPr lang="cs-CZ" sz="2800" i="1" smtClean="0">
                <a:solidFill>
                  <a:schemeClr val="accent2"/>
                </a:solidFill>
                <a:latin typeface="Arial Narrow" pitchFamily="34" charset="0"/>
              </a:rPr>
              <a:t>může však jít o odchylku danou velikostí vzorku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>
                <a:latin typeface="Arial Black" pitchFamily="34" charset="0"/>
              </a:rPr>
              <a:t>Vzdělání knihovnic/ knihovníků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1950" indent="-361950" eaLnBrk="1" hangingPunct="1">
              <a:lnSpc>
                <a:spcPct val="80000"/>
              </a:lnSpc>
              <a:spcBef>
                <a:spcPct val="25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smtClean="0">
                <a:latin typeface="Arial Narrow" pitchFamily="34" charset="0"/>
              </a:rPr>
              <a:t>Ale pouze </a:t>
            </a:r>
            <a:r>
              <a:rPr lang="cs-CZ" sz="2800" b="1" smtClean="0">
                <a:latin typeface="Arial Narrow" pitchFamily="34" charset="0"/>
              </a:rPr>
              <a:t>v lékařských knihovnách a největších městských knihovnách</a:t>
            </a:r>
            <a:r>
              <a:rPr lang="cs-CZ" sz="2800" smtClean="0">
                <a:latin typeface="Arial Narrow" pitchFamily="34" charset="0"/>
              </a:rPr>
              <a:t> (sídla nad 100000 obyvatel) na </a:t>
            </a:r>
            <a:r>
              <a:rPr lang="cs-CZ" sz="2800" b="1" smtClean="0">
                <a:latin typeface="Arial Narrow" pitchFamily="34" charset="0"/>
              </a:rPr>
              <a:t>pozici odborného knihovníka žádný takový pracovník není</a:t>
            </a:r>
          </a:p>
          <a:p>
            <a:pPr marL="361950" indent="-361950" eaLnBrk="1" hangingPunct="1">
              <a:lnSpc>
                <a:spcPct val="80000"/>
              </a:lnSpc>
              <a:spcBef>
                <a:spcPct val="25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i="1" smtClean="0">
                <a:latin typeface="Arial Narrow" pitchFamily="34" charset="0"/>
              </a:rPr>
              <a:t>Ve všech ostatních typech knihoven takoví pracovníci jsou, nejčastěji v knihovnách obecních (5%). Zvláště v těchto knihovnách jde často o jediného zaměstnance </a:t>
            </a:r>
            <a:r>
              <a:rPr lang="cs-CZ" sz="2800" i="1" smtClean="0">
                <a:latin typeface="Arial Narrow" pitchFamily="34" charset="0"/>
                <a:sym typeface="Wingdings" pitchFamily="2" charset="2"/>
              </a:rPr>
              <a:t></a:t>
            </a:r>
            <a:r>
              <a:rPr lang="cs-CZ" sz="2800" i="1" smtClean="0">
                <a:latin typeface="Arial Narrow" pitchFamily="34" charset="0"/>
              </a:rPr>
              <a:t> nepříznivý ukazatel</a:t>
            </a:r>
            <a:endParaRPr lang="cs-CZ" sz="2800" smtClean="0">
              <a:latin typeface="Arial Narrow" pitchFamily="34" charset="0"/>
            </a:endParaRPr>
          </a:p>
          <a:p>
            <a:pPr marL="361950" indent="-361950" eaLnBrk="1" hangingPunct="1">
              <a:lnSpc>
                <a:spcPct val="80000"/>
              </a:lnSpc>
              <a:spcBef>
                <a:spcPct val="25000"/>
              </a:spcBef>
            </a:pPr>
            <a:endParaRPr lang="cs-CZ" sz="2800" smtClean="0">
              <a:latin typeface="Arial Narrow" pitchFamily="34" charset="0"/>
            </a:endParaRPr>
          </a:p>
          <a:p>
            <a:pPr marL="361950" indent="-361950"/>
            <a:endParaRPr lang="cs-CZ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Počítačová gramotnost: AKS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Počítačová gramotnost: </a:t>
            </a:r>
            <a:br>
              <a:rPr lang="cs-CZ" sz="3600" smtClean="0">
                <a:latin typeface="Arial Black" pitchFamily="34" charset="0"/>
              </a:rPr>
            </a:br>
            <a:r>
              <a:rPr lang="cs-CZ" sz="3600" smtClean="0">
                <a:latin typeface="Arial Black" pitchFamily="34" charset="0"/>
              </a:rPr>
              <a:t>textový editor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971600" y="1495424"/>
          <a:ext cx="7056784" cy="4237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Počítačová gramotnost: </a:t>
            </a:r>
            <a:br>
              <a:rPr lang="cs-CZ" sz="3600" smtClean="0">
                <a:latin typeface="Arial Black" pitchFamily="34" charset="0"/>
              </a:rPr>
            </a:br>
            <a:r>
              <a:rPr lang="cs-CZ" sz="3600" smtClean="0">
                <a:latin typeface="Arial Black" pitchFamily="34" charset="0"/>
              </a:rPr>
              <a:t>tabulkový procesor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Počítačová gramotnost: </a:t>
            </a:r>
            <a:br>
              <a:rPr lang="cs-CZ" sz="3600" smtClean="0">
                <a:latin typeface="Arial Black" pitchFamily="34" charset="0"/>
              </a:rPr>
            </a:br>
            <a:r>
              <a:rPr lang="cs-CZ" sz="3600" smtClean="0">
                <a:latin typeface="Arial Black" pitchFamily="34" charset="0"/>
              </a:rPr>
              <a:t>grafické editory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Počítačová gramotnost: prezentační programy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3775"/>
          </a:xfrm>
        </p:spPr>
        <p:txBody>
          <a:bodyPr/>
          <a:lstStyle/>
          <a:p>
            <a:pPr algn="l" eaLnBrk="1" hangingPunct="1">
              <a:lnSpc>
                <a:spcPct val="70000"/>
              </a:lnSpc>
            </a:pPr>
            <a:r>
              <a:rPr lang="cs-CZ" sz="3600" b="1" smtClean="0">
                <a:latin typeface="Arial Black" pitchFamily="34" charset="0"/>
              </a:rPr>
              <a:t>Zastoupení veřejných knihoven Plzeňského</a:t>
            </a:r>
            <a:r>
              <a:rPr lang="en-US" sz="3600" b="1" smtClean="0">
                <a:latin typeface="Arial Black" pitchFamily="34" charset="0"/>
              </a:rPr>
              <a:t> kraj</a:t>
            </a:r>
            <a:r>
              <a:rPr lang="cs-CZ" sz="3600" b="1" smtClean="0">
                <a:latin typeface="Arial Black" pitchFamily="34" charset="0"/>
              </a:rPr>
              <a:t>e v průzkumu</a:t>
            </a:r>
            <a:r>
              <a:rPr lang="en-US" sz="3600" b="1" smtClean="0">
                <a:latin typeface="Arial Black" pitchFamily="34" charset="0"/>
              </a:rPr>
              <a:t/>
            </a:r>
            <a:br>
              <a:rPr lang="en-US" sz="3600" b="1" smtClean="0">
                <a:latin typeface="Arial Black" pitchFamily="34" charset="0"/>
              </a:rPr>
            </a:br>
            <a:endParaRPr lang="cs-CZ" sz="3600" b="1" smtClean="0">
              <a:latin typeface="Arial Black" pitchFamily="34" charset="0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899592" y="1556792"/>
          <a:ext cx="72728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Počítačová gramotnost:</a:t>
            </a:r>
            <a:br>
              <a:rPr lang="cs-CZ" sz="3600" smtClean="0">
                <a:latin typeface="Arial Black" pitchFamily="34" charset="0"/>
              </a:rPr>
            </a:br>
            <a:r>
              <a:rPr lang="cs-CZ" sz="3600" smtClean="0">
                <a:latin typeface="Arial Black" pitchFamily="34" charset="0"/>
              </a:rPr>
              <a:t>práce s databázemi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Počítačová gramotnost: tvorba webových stránek</a:t>
            </a:r>
            <a:br>
              <a:rPr lang="cs-CZ" sz="3600" smtClean="0">
                <a:latin typeface="Arial Black" pitchFamily="34" charset="0"/>
              </a:rPr>
            </a:br>
            <a:endParaRPr lang="cs-CZ" sz="3600" smtClean="0">
              <a:latin typeface="Arial Black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Počítačová gramotnost: rešerše a využívání e-zdrojů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Počítačová gramotnost, </a:t>
            </a:r>
            <a:br>
              <a:rPr lang="cs-CZ" sz="3600" smtClean="0">
                <a:latin typeface="Arial Black" pitchFamily="34" charset="0"/>
              </a:rPr>
            </a:br>
            <a:r>
              <a:rPr lang="cs-CZ" sz="3600" smtClean="0">
                <a:latin typeface="Arial Black" pitchFamily="34" charset="0"/>
              </a:rPr>
              <a:t>srovnání PK vs. ČR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447675" indent="-447675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Ve všech oblastech se PK jeví nad republikovým průměrem, event. dokonce vysoce nad republikovým průměrem.</a:t>
            </a:r>
          </a:p>
          <a:p>
            <a:pPr marL="447675" indent="-447675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solidFill>
                  <a:schemeClr val="tx2"/>
                </a:solidFill>
                <a:latin typeface="Arial Narrow" pitchFamily="34" charset="0"/>
              </a:rPr>
              <a:t>Bohužel spokojenost nelze potvrdit jednoznačně vzhledem k velikosti vzorku</a:t>
            </a:r>
            <a:r>
              <a:rPr lang="cs-CZ" sz="2800" smtClean="0">
                <a:latin typeface="Arial Narrow" pitchFamily="34" charset="0"/>
              </a:rPr>
              <a:t> </a:t>
            </a:r>
            <a:r>
              <a:rPr lang="cs-CZ" sz="2800" i="1" smtClean="0">
                <a:latin typeface="Arial Narrow" pitchFamily="34" charset="0"/>
              </a:rPr>
              <a:t>(velmi málo nejmenších knihoven i knihoven v dalších velikostních kategoriích)</a:t>
            </a:r>
          </a:p>
          <a:p>
            <a:pPr marL="447675" indent="-447675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Ve většině dovedností dochází ve VK k </a:t>
            </a:r>
            <a:r>
              <a:rPr lang="cs-CZ" sz="2800" b="1" smtClean="0">
                <a:latin typeface="Arial Narrow" pitchFamily="34" charset="0"/>
              </a:rPr>
              <a:t>výraznému zlepšení kompetencí,</a:t>
            </a:r>
            <a:r>
              <a:rPr lang="cs-CZ" sz="2800" smtClean="0">
                <a:latin typeface="Arial Narrow" pitchFamily="34" charset="0"/>
              </a:rPr>
              <a:t> některé kompetence jsou již samozřejmostí. </a:t>
            </a:r>
          </a:p>
          <a:p>
            <a:pPr marL="447675" indent="-447675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Největší </a:t>
            </a:r>
            <a:r>
              <a:rPr lang="cs-CZ" sz="2800" b="1" smtClean="0">
                <a:latin typeface="Arial Narrow" pitchFamily="34" charset="0"/>
              </a:rPr>
              <a:t>nedostatky jsou v práci s databázemi a rešeršní činnosti</a:t>
            </a:r>
            <a:r>
              <a:rPr lang="cs-CZ" sz="2800" smtClean="0">
                <a:latin typeface="Arial Narrow" pitchFamily="34" charset="0"/>
              </a:rPr>
              <a:t>; v menších knihovnách i v oblasti prezentace, práce s grafickými editory, event. s tabulkami.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Počítačová gramotnost získána (VK):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Počítačová gramotnost získána (VK):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7675" indent="-447675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  <a:tabLst>
                <a:tab pos="447675" algn="l"/>
              </a:tabLst>
            </a:pP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Velmi pozitivně je třeba hodnotit SVK PK a pravděpodobně též UK ZČU: význam vzdělávacích center knihoven pro získávání kompetencí v oblasti IT je v PK významně větší než celostátní průměr.</a:t>
            </a:r>
          </a:p>
          <a:p>
            <a:pPr marL="447675" indent="-447675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  <a:tabLst>
                <a:tab pos="447675" algn="l"/>
              </a:tabLst>
            </a:pPr>
            <a:r>
              <a:rPr lang="cs-CZ" sz="2800" b="1" smtClean="0">
                <a:latin typeface="Arial Narrow" pitchFamily="34" charset="0"/>
              </a:rPr>
              <a:t>Větší je též význam školy </a:t>
            </a:r>
            <a:r>
              <a:rPr lang="cs-CZ" sz="2800" i="1" smtClean="0">
                <a:latin typeface="Arial Narrow" pitchFamily="34" charset="0"/>
              </a:rPr>
              <a:t>(možná vazba na vyšší % knihovnického vzdělání v kraji (?))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e-Learning absolvovaný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e-Learning očekávaný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Problémy v nabídce vzdělávání (VK)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Shrnutí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447675" indent="-447675"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e-Learningové formy vzdělávání absolvovali knihovníci PK na úrovni srovnatelné s celostátním průměrem</a:t>
            </a:r>
            <a:endParaRPr lang="cs-CZ" sz="2800" b="1" smtClean="0">
              <a:latin typeface="Arial Narrow" pitchFamily="34" charset="0"/>
            </a:endParaRPr>
          </a:p>
          <a:p>
            <a:pPr marL="447675" indent="-447675"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solidFill>
                  <a:schemeClr val="tx2"/>
                </a:solidFill>
                <a:latin typeface="Arial Narrow" pitchFamily="34" charset="0"/>
              </a:rPr>
              <a:t>Vyšší % knihovníků VK PK oproti celostátnímu průměru plánuje tuto formu vzdělávání i v budoucnu</a:t>
            </a:r>
          </a:p>
          <a:p>
            <a:pPr marL="447675" indent="-447675"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latin typeface="Arial Narrow" pitchFamily="34" charset="0"/>
              </a:rPr>
              <a:t>Největším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problémem je časová náročnost</a:t>
            </a:r>
            <a:r>
              <a:rPr lang="cs-CZ" sz="2800" b="1" smtClean="0">
                <a:latin typeface="Arial Narrow" pitchFamily="34" charset="0"/>
              </a:rPr>
              <a:t> vzdělávacích aktivit </a:t>
            </a:r>
            <a:r>
              <a:rPr lang="cs-CZ" sz="2800" smtClean="0">
                <a:latin typeface="Arial Narrow" pitchFamily="34" charset="0"/>
              </a:rPr>
              <a:t>(vyšší % oproti úrovni v ČR</a:t>
            </a:r>
            <a:r>
              <a:rPr lang="cs-CZ" sz="2800" b="1" smtClean="0">
                <a:latin typeface="Arial Narrow" pitchFamily="34" charset="0"/>
              </a:rPr>
              <a:t> ve VK)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a absence specifické nabídky</a:t>
            </a:r>
            <a:r>
              <a:rPr lang="cs-CZ" sz="2800" b="1" smtClean="0">
                <a:latin typeface="Arial Narrow" pitchFamily="34" charset="0"/>
              </a:rPr>
              <a:t> vzdělávacích aktivit</a:t>
            </a:r>
          </a:p>
          <a:p>
            <a:pPr marL="447675" indent="-447675" eaLnBrk="1" hangingPunct="1"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endParaRPr lang="cs-CZ" sz="2800" b="1" smtClean="0">
              <a:latin typeface="Arial Narrow" pitchFamily="34" charset="0"/>
            </a:endParaRPr>
          </a:p>
          <a:p>
            <a:pPr marL="447675" indent="-447675" eaLnBrk="1" hangingPunct="1"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endParaRPr lang="cs-CZ" sz="2800" b="1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Účast v průzkumu</a:t>
            </a:r>
          </a:p>
        </p:txBody>
      </p:sp>
      <p:graphicFrame>
        <p:nvGraphicFramePr>
          <p:cNvPr id="5182" name="Group 62"/>
          <p:cNvGraphicFramePr>
            <a:graphicFrameLocks noGrp="1"/>
          </p:cNvGraphicFramePr>
          <p:nvPr>
            <p:ph type="tbl" idx="1"/>
          </p:nvPr>
        </p:nvGraphicFramePr>
        <p:xfrm>
          <a:off x="827088" y="1628775"/>
          <a:ext cx="7416800" cy="3812221"/>
        </p:xfrm>
        <a:graphic>
          <a:graphicData uri="http://schemas.openxmlformats.org/drawingml/2006/table">
            <a:tbl>
              <a:tblPr/>
              <a:tblGrid>
                <a:gridCol w="3168650"/>
                <a:gridCol w="1296987"/>
                <a:gridCol w="1511300"/>
                <a:gridCol w="1439863"/>
              </a:tblGrid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Celkem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Plzeňský kraj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% z celku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Obecní knihovny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320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MK do 5 000 obyvatel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143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</a:rPr>
                        <a:t>16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11,2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MK  5 001 – 20 000 obyv. 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142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MK 20 001 – 100 000 obyv.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53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MK nad 100 000 obyvatel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25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Krajská knihovna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Veřejné knihovny celkem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676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</a:rPr>
                        <a:t>31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4,6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Jazykové kompetence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Jazykové kompetence (VK)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713787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Jazykové kompetence, porovnání PK vs. ČR (VK)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Jazykové kompetence – shrnutí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0850" indent="-450850"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smtClean="0">
                <a:latin typeface="Arial Narrow" pitchFamily="34" charset="0"/>
              </a:rPr>
              <a:t>Oproti situaci v ČR ve veřejných knihovnách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 v PK významně méně knihovníků ovládá angličtinu (34% : 43%) a logicky významně více naopak němčinu (29% : 20,7%), mírně více však i francouzštinu a ruštinu</a:t>
            </a:r>
          </a:p>
          <a:p>
            <a:pPr marL="450850" indent="-450850"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smtClean="0">
                <a:latin typeface="Arial Narrow" pitchFamily="34" charset="0"/>
              </a:rPr>
              <a:t>S celorepublikovým průměrem shodně hodnotí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13% knihoven PK jazykovou úroveň jako optimální</a:t>
            </a:r>
            <a:r>
              <a:rPr lang="cs-CZ" sz="2800" smtClean="0">
                <a:latin typeface="Arial Narrow" pitchFamily="34" charset="0"/>
              </a:rPr>
              <a:t>;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 za dobrou ji považuje mírně více knihoven (20% : 16,3%), za dostatečnou jen 40% proti celorepublikovým 45,6% a za nedostatečnou 26,7% oproti celorepublikovým 25,7%.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Podpora zvyšování kvalifikace (VK)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856663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Délka vzdělávání knihovníka/ rok</a:t>
            </a:r>
          </a:p>
        </p:txBody>
      </p:sp>
      <p:graphicFrame>
        <p:nvGraphicFramePr>
          <p:cNvPr id="46121" name="Group 41"/>
          <p:cNvGraphicFramePr>
            <a:graphicFrameLocks noGrp="1"/>
          </p:cNvGraphicFramePr>
          <p:nvPr/>
        </p:nvGraphicFramePr>
        <p:xfrm>
          <a:off x="684213" y="2420938"/>
          <a:ext cx="7632700" cy="2154237"/>
        </p:xfrm>
        <a:graphic>
          <a:graphicData uri="http://schemas.openxmlformats.org/drawingml/2006/table">
            <a:tbl>
              <a:tblPr/>
              <a:tblGrid>
                <a:gridCol w="1635125"/>
                <a:gridCol w="1233487"/>
                <a:gridCol w="977900"/>
                <a:gridCol w="1323975"/>
                <a:gridCol w="1485900"/>
                <a:gridCol w="976313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celkem knihoven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odpovědělo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celkem hodin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průměr na prac.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Veřejné knihovny ČR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676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138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538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18301,5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34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Veřejné knihovny Plzeňský kraj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31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846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32,5</a:t>
                      </a:r>
                    </a:p>
                  </a:txBody>
                  <a:tcPr marL="9525" marR="9525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Podpora zvyšování kvalifikace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solidFill>
                  <a:schemeClr val="tx2"/>
                </a:solidFill>
                <a:latin typeface="Arial Narrow" pitchFamily="34" charset="0"/>
              </a:rPr>
              <a:t>Nejvíce je v knihovnách v PK kraji podporováno vzdělávání profesní, </a:t>
            </a:r>
            <a:r>
              <a:rPr lang="cs-CZ" sz="2800" smtClean="0">
                <a:solidFill>
                  <a:schemeClr val="tx2"/>
                </a:solidFill>
                <a:latin typeface="Arial Narrow" pitchFamily="34" charset="0"/>
              </a:rPr>
              <a:t>a to především</a:t>
            </a:r>
            <a:r>
              <a:rPr lang="cs-CZ" sz="2800" b="1" smtClean="0">
                <a:solidFill>
                  <a:schemeClr val="tx2"/>
                </a:solidFill>
                <a:latin typeface="Arial Narrow" pitchFamily="34" charset="0"/>
              </a:rPr>
              <a:t> poskytováním volna, velmi dobrá je také podpora získávání kompetencí  oblasti ICT</a:t>
            </a:r>
            <a:r>
              <a:rPr lang="cs-CZ" sz="2800" smtClean="0">
                <a:latin typeface="Arial Narrow" pitchFamily="34" charset="0"/>
              </a:rPr>
              <a:t>. V tomto ohledu se PK neliší od ostatních.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Nejméně se podporuje </a:t>
            </a:r>
            <a:r>
              <a:rPr lang="cs-CZ" sz="2800" b="1" smtClean="0">
                <a:latin typeface="Arial Narrow" pitchFamily="34" charset="0"/>
              </a:rPr>
              <a:t>vzdělávání jazykové </a:t>
            </a:r>
            <a:r>
              <a:rPr lang="cs-CZ" sz="2800" b="1" smtClean="0">
                <a:solidFill>
                  <a:schemeClr val="tx2"/>
                </a:solidFill>
                <a:latin typeface="Arial Narrow" pitchFamily="34" charset="0"/>
              </a:rPr>
              <a:t>(zcela bez finanční podpory)</a:t>
            </a:r>
            <a:endParaRPr lang="cs-CZ" sz="2800" b="1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Pokud jde o </a:t>
            </a:r>
            <a:r>
              <a:rPr lang="cs-CZ" sz="2800" smtClean="0">
                <a:solidFill>
                  <a:schemeClr val="accent2"/>
                </a:solidFill>
                <a:latin typeface="Arial Narrow" pitchFamily="34" charset="0"/>
              </a:rPr>
              <a:t>počet hodin věnovaných ročně vzdělávání, jsou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veřejné knihovny v PK nepatrně pod republikovou úrovní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b="1" smtClean="0">
                <a:latin typeface="Arial Black" pitchFamily="34" charset="0"/>
              </a:rPr>
              <a:t>Priority ve vzdělávání IT, Plzeňský kraj (VK)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b="1" smtClean="0">
                <a:latin typeface="Arial Black" pitchFamily="34" charset="0"/>
              </a:rPr>
              <a:t>Priority ve vzdělávání IT, porovnání ČR-PK (VK)</a:t>
            </a:r>
          </a:p>
        </p:txBody>
      </p:sp>
      <p:graphicFrame>
        <p:nvGraphicFramePr>
          <p:cNvPr id="5" name="Zástupný symbol pro tabulku 4"/>
          <p:cNvGraphicFramePr>
            <a:graphicFrameLocks noGrp="1"/>
          </p:cNvGraphicFramePr>
          <p:nvPr/>
        </p:nvGraphicFramePr>
        <p:xfrm>
          <a:off x="900113" y="1700213"/>
          <a:ext cx="6840537" cy="3467100"/>
        </p:xfrm>
        <a:graphic>
          <a:graphicData uri="http://schemas.openxmlformats.org/drawingml/2006/table">
            <a:tbl>
              <a:tblPr/>
              <a:tblGrid>
                <a:gridCol w="4824412"/>
                <a:gridCol w="588963"/>
                <a:gridCol w="1427162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Srovnání pořadí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ČR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Plzeňský kraj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Tvorba a správa webových stránek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Vyhledávací nástroje a inf. zdroje na Internetu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Automatizovaný knihovnický systém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Možnosti využití ICT v práci knih.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Digitální prezentace 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Práce systémového knihovníka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Digitální knihovny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Digitalizace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Safer internet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Základy hardware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9937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sz="3200" b="1" smtClean="0">
                <a:latin typeface="Arial Black" pitchFamily="34" charset="0"/>
              </a:rPr>
              <a:t>Priority dalšího vzdělávání – profesní  vzdělávání, Plzeňský kraj (VK)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Odpovědi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b="1" smtClean="0">
                <a:latin typeface="Arial Narrow" pitchFamily="34" charset="0"/>
              </a:rPr>
              <a:t>Vyšší počet</a:t>
            </a:r>
            <a:r>
              <a:rPr lang="cs-CZ" sz="2800" smtClean="0">
                <a:latin typeface="Arial Narrow" pitchFamily="34" charset="0"/>
              </a:rPr>
              <a:t> odpovědí: obecní knihovny (183→ 320)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b="1" smtClean="0">
                <a:latin typeface="Arial Narrow" pitchFamily="34" charset="0"/>
              </a:rPr>
              <a:t>Méně</a:t>
            </a:r>
            <a:r>
              <a:rPr lang="cs-CZ" sz="2800" smtClean="0">
                <a:latin typeface="Arial Narrow" pitchFamily="34" charset="0"/>
              </a:rPr>
              <a:t> responsí: </a:t>
            </a:r>
            <a:r>
              <a:rPr lang="cs-CZ" sz="2800" b="1" smtClean="0">
                <a:latin typeface="Arial Narrow" pitchFamily="34" charset="0"/>
              </a:rPr>
              <a:t>knihovny AV ČR, lékařské, muzejní</a:t>
            </a:r>
            <a:r>
              <a:rPr lang="cs-CZ" sz="2800" smtClean="0">
                <a:latin typeface="Arial Narrow" pitchFamily="34" charset="0"/>
              </a:rPr>
              <a:t> a  specifické sítě (knihovny </a:t>
            </a:r>
            <a:r>
              <a:rPr lang="cs-CZ" sz="2800" b="1" smtClean="0">
                <a:latin typeface="Arial Narrow" pitchFamily="34" charset="0"/>
              </a:rPr>
              <a:t>vojenské či školní</a:t>
            </a:r>
            <a:r>
              <a:rPr lang="cs-CZ" sz="2800" smtClean="0">
                <a:latin typeface="Arial Narrow" pitchFamily="34" charset="0"/>
              </a:rPr>
              <a:t>). Veřejně přístupné vojenské knihovny byly téměř všechny zrušeny a většina školních knihoven nemá profesionální zaměstnance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smtClean="0">
                <a:solidFill>
                  <a:schemeClr val="accent2"/>
                </a:solidFill>
                <a:latin typeface="Arial Narrow" pitchFamily="34" charset="0"/>
              </a:rPr>
              <a:t>Údaje byly poskytnuty celkem za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6455 pracovníků</a:t>
            </a:r>
            <a:r>
              <a:rPr lang="cs-CZ" sz="2800" smtClean="0">
                <a:solidFill>
                  <a:schemeClr val="accent2"/>
                </a:solidFill>
                <a:latin typeface="Arial Narrow" pitchFamily="34" charset="0"/>
              </a:rPr>
              <a:t> knihoven v ČR, resp. za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5060 knihovnic/knihovníků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Relativně nízký počet responsí z Plzeňského kraje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  <a:sym typeface="Wingdings" pitchFamily="2" charset="2"/>
              </a:rPr>
              <a:t></a:t>
            </a:r>
            <a:endParaRPr lang="cs-CZ" sz="2800" smtClean="0">
              <a:solidFill>
                <a:schemeClr val="accent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36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65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200" b="1" smtClean="0">
                <a:latin typeface="Arial Black" pitchFamily="34" charset="0"/>
              </a:rPr>
              <a:t>Profesní vzdělávání, porovnání </a:t>
            </a:r>
            <a:br>
              <a:rPr lang="cs-CZ" sz="3200" b="1" smtClean="0">
                <a:latin typeface="Arial Black" pitchFamily="34" charset="0"/>
              </a:rPr>
            </a:br>
            <a:r>
              <a:rPr lang="cs-CZ" sz="3200" b="1" smtClean="0">
                <a:latin typeface="Arial Black" pitchFamily="34" charset="0"/>
              </a:rPr>
              <a:t>ČR – PK (VK)</a:t>
            </a:r>
          </a:p>
        </p:txBody>
      </p:sp>
      <p:graphicFrame>
        <p:nvGraphicFramePr>
          <p:cNvPr id="51326" name="Group 126"/>
          <p:cNvGraphicFramePr>
            <a:graphicFrameLocks noGrp="1"/>
          </p:cNvGraphicFramePr>
          <p:nvPr/>
        </p:nvGraphicFramePr>
        <p:xfrm>
          <a:off x="1547813" y="1196975"/>
          <a:ext cx="6119812" cy="5419725"/>
        </p:xfrm>
        <a:graphic>
          <a:graphicData uri="http://schemas.openxmlformats.org/drawingml/2006/table">
            <a:tbl>
              <a:tblPr/>
              <a:tblGrid>
                <a:gridCol w="3887787"/>
                <a:gridCol w="1008063"/>
                <a:gridCol w="1223962"/>
              </a:tblGrid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Srovnání pořadí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ČR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Plzeňský kraj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Podpora čtenářské gramotnosti a čtenářství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funkce knihoven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Výpůjční služby a systémy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Elektronické zdroje a služby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Informační výchova uživatelů včetně práce s IT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Komunitní role knihoven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Práce s databázemi - vyhledávání, rešerše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Jmenná katalogizace včetně AACR2, MARC 21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Meziknihovní služby a dodávání dokumentů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Lektorské dovednosti, správná prezentace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Využití sociálních sítí ve službách knihovny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Marketing služeb, uživatelské potřeby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Knižní kultura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Rovný přístup - služby speciálním skupinám uživatelů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Literatura (teorie, dějiny)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Organizace fondu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Referenční a informační služby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Dobrovolníci v knihovnách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Katalogizace speciálních dokumentů včetně elektronických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Autorské právo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Analýza uživatelských potřeb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Věcná katalogizace, konspektus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Tréninky paměti pro knihovníky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Ochrana fondu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Vývoj a řízení sbírek, akvizice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Biblioterapie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Autority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marL="6130" marR="6130" marT="613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sz="3200" b="1" smtClean="0">
                <a:latin typeface="Arial Black" pitchFamily="34" charset="0"/>
              </a:rPr>
              <a:t>Priority dalšího vzdělávání v oblasti managementu, Plzeňský kraj (VK)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3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50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200" b="1" smtClean="0">
                <a:latin typeface="Arial Black" pitchFamily="34" charset="0"/>
              </a:rPr>
              <a:t>Priority vzdělávání v oblasti managementu, porovnání ČR a PK (</a:t>
            </a:r>
            <a:r>
              <a:rPr lang="cs-CZ" sz="3200" smtClean="0">
                <a:latin typeface="Arial Black" pitchFamily="34" charset="0"/>
              </a:rPr>
              <a:t>VK)</a:t>
            </a:r>
          </a:p>
        </p:txBody>
      </p:sp>
      <p:graphicFrame>
        <p:nvGraphicFramePr>
          <p:cNvPr id="53306" name="Group 58"/>
          <p:cNvGraphicFramePr>
            <a:graphicFrameLocks noGrp="1"/>
          </p:cNvGraphicFramePr>
          <p:nvPr/>
        </p:nvGraphicFramePr>
        <p:xfrm>
          <a:off x="900113" y="1412875"/>
          <a:ext cx="7056437" cy="4908550"/>
        </p:xfrm>
        <a:graphic>
          <a:graphicData uri="http://schemas.openxmlformats.org/drawingml/2006/table">
            <a:tbl>
              <a:tblPr/>
              <a:tblGrid>
                <a:gridCol w="5005387"/>
                <a:gridCol w="819150"/>
                <a:gridCol w="1231900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Srovnání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ČR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Plzeňský kraj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Právní minimum pro knihovníky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Projektový management, příprava projektů a žádostí o dotace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Ekonom. minimum pro knihovníky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Public relations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Komunikace v organizaci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Hodnocení výkonu a činnosti knihoven, benchmarking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Týmová spolupráce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Firemní kultura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Personální management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Strategie a řízení procesu změny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Fundraising, ekonomika podniku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marL="9525" marR="9525" marT="9523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Priority ve vzdělávání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smtClean="0">
                <a:latin typeface="Arial Narrow" pitchFamily="34" charset="0"/>
              </a:rPr>
              <a:t>Priority v očekávaném vzdělávání se do určité míry kryjí s prioritami knihoven v ostatních krajích. Pokud jde o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priority v oblasti ICT je soulad téměř úplný.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smtClean="0">
                <a:latin typeface="Arial Narrow" pitchFamily="34" charset="0"/>
              </a:rPr>
              <a:t>Pokud jde o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profesní vzdělávání, jsou první tři místa totožná s celorepublikovými prioritami. Od 4. pozice se ale priority liší zcela diametrálně</a:t>
            </a:r>
            <a:r>
              <a:rPr lang="cs-CZ" sz="2800" smtClean="0">
                <a:latin typeface="Arial Narrow" pitchFamily="34" charset="0"/>
              </a:rPr>
              <a:t> (viz tabulka)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accent2"/>
              </a:buClr>
              <a:buFont typeface="Webdings" pitchFamily="18" charset="2"/>
              <a:buChar char=""/>
            </a:pPr>
            <a:r>
              <a:rPr lang="cs-CZ" sz="2800" smtClean="0">
                <a:latin typeface="Arial Narrow" pitchFamily="34" charset="0"/>
              </a:rPr>
              <a:t> V oblasti manažerských dovedností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se priority téměř kryjí s prioritami knihoven v ostatních krajích do  3. místa</a:t>
            </a:r>
            <a:r>
              <a:rPr lang="cs-CZ" sz="2800" smtClean="0">
                <a:latin typeface="Arial Narrow" pitchFamily="34" charset="0"/>
              </a:rPr>
              <a:t>, později jsou drobnější rozdíly (viz tabulka).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06437"/>
          </a:xfrm>
        </p:spPr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Zaměstnanci ve třídách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cs-CZ" sz="3600" smtClean="0">
                <a:latin typeface="Arial Black" pitchFamily="34" charset="0"/>
              </a:rPr>
              <a:t>Zaměstnanci ve třídách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V republice je nejčastější třída 9, následuje třída 8,10,11,7 </a:t>
            </a:r>
          </a:p>
          <a:p>
            <a:pPr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V PK je to třída 8, 9, 10, 11, 12, 7</a:t>
            </a:r>
            <a:r>
              <a:rPr lang="cs-CZ" sz="2800" smtClean="0"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Následují tř. 6 a 13 (shodně s celorepublikovým stavem),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výjimečné je však zařazení do třídy 5</a:t>
            </a:r>
            <a:r>
              <a:rPr lang="cs-CZ" sz="2800" smtClean="0">
                <a:latin typeface="Arial Narrow" pitchFamily="34" charset="0"/>
              </a:rPr>
              <a:t>, které již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neodpovídá odborné profesi knihovnické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Průměrný tarifní měsíční plat, porovnání ČR a PK (VK)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Průměrný celkový měsíční plat, porovnání ČR a PK (VK)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51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Průměrný celkový měsíční plat ČR porovnání ČR a PK (VK)</a:t>
            </a:r>
          </a:p>
        </p:txBody>
      </p:sp>
      <p:graphicFrame>
        <p:nvGraphicFramePr>
          <p:cNvPr id="58413" name="Group 45"/>
          <p:cNvGraphicFramePr>
            <a:graphicFrameLocks noGrp="1"/>
          </p:cNvGraphicFramePr>
          <p:nvPr/>
        </p:nvGraphicFramePr>
        <p:xfrm>
          <a:off x="1403350" y="1700213"/>
          <a:ext cx="5905500" cy="3492500"/>
        </p:xfrm>
        <a:graphic>
          <a:graphicData uri="http://schemas.openxmlformats.org/drawingml/2006/table">
            <a:tbl>
              <a:tblPr/>
              <a:tblGrid>
                <a:gridCol w="1968500"/>
                <a:gridCol w="2071688"/>
                <a:gridCol w="1865312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Třída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Plzeň.  kraj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ČR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 třída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libri" pitchFamily="34" charset="0"/>
                        </a:rPr>
                        <a:t>10 539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10 942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 třída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15 568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14 629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8. třída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17 742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17 422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9. třída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libri" pitchFamily="34" charset="0"/>
                        </a:rPr>
                        <a:t>19 846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20 119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10. třída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libri" pitchFamily="34" charset="0"/>
                        </a:rPr>
                        <a:t>22 381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22 891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11. třída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</a:rPr>
                        <a:t>29 035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27 440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12. třída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libri" pitchFamily="34" charset="0"/>
                        </a:rPr>
                        <a:t>31 887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33 587 Kč</a:t>
                      </a:r>
                    </a:p>
                  </a:txBody>
                  <a:tcPr marL="9526" marR="9526" marT="952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Platy – shrnutí</a:t>
            </a:r>
            <a:r>
              <a:rPr lang="cs-CZ" smtClean="0">
                <a:latin typeface="Arial Black" pitchFamily="34" charset="0"/>
              </a:rPr>
              <a:t>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447675" indent="-447675"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latin typeface="Arial Narrow" pitchFamily="34" charset="0"/>
              </a:rPr>
              <a:t>Nejčastější platovou třídou je v kraji třída 8, v této třídě je tarifní i celkový průměrný měsíční plat ve veřejných knihovnách PK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mírně nad republikovou úrovní </a:t>
            </a:r>
          </a:p>
          <a:p>
            <a:pPr marL="447675" indent="-447675"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V ostatních třídách jsou ve veřejných knihovnách PK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tarifní platy nad celostátním průměrem (s výjimkou třídy 6)</a:t>
            </a:r>
            <a:r>
              <a:rPr lang="cs-CZ" sz="2800" b="1" smtClean="0">
                <a:latin typeface="Arial Narrow" pitchFamily="34" charset="0"/>
              </a:rPr>
              <a:t>,</a:t>
            </a:r>
            <a:r>
              <a:rPr lang="cs-CZ" sz="2800" smtClean="0">
                <a:latin typeface="Arial Narrow" pitchFamily="34" charset="0"/>
              </a:rPr>
              <a:t>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celkový měsíční průměrný plat</a:t>
            </a:r>
            <a:r>
              <a:rPr lang="cs-CZ" sz="2800" smtClean="0">
                <a:latin typeface="Arial Narrow" pitchFamily="34" charset="0"/>
              </a:rPr>
              <a:t> má výkyvy oběma směry;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třídy 7,8 a 11 jsou nad republikovým průměrem, třídy 6, 9,10,12 mírně pod republikovým průměrem.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22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b="1" smtClean="0">
                <a:latin typeface="Arial Black" pitchFamily="34" charset="0"/>
              </a:rPr>
              <a:t>Knihovníci vs. ostatní pracovníci, porovnání ČR a PK 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755576" y="1915443"/>
          <a:ext cx="7488832" cy="4468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>
                <a:latin typeface="Arial Black" pitchFamily="34" charset="0"/>
              </a:rPr>
              <a:t>Děkuji za pozornost a trpělivost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Tx/>
              <a:buNone/>
            </a:pPr>
            <a:r>
              <a:rPr lang="cs-CZ" b="1" smtClean="0">
                <a:latin typeface="Arial Narrow" pitchFamily="34" charset="0"/>
              </a:rPr>
              <a:t>Kontakt: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cs-CZ" b="1" smtClean="0">
              <a:solidFill>
                <a:schemeClr val="accent2"/>
              </a:solidFill>
              <a:latin typeface="Arial Narrow" pitchFamily="34" charset="0"/>
            </a:endParaRP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cs-CZ" b="1" smtClean="0">
                <a:solidFill>
                  <a:schemeClr val="accent2"/>
                </a:solidFill>
                <a:latin typeface="Arial Narrow" pitchFamily="34" charset="0"/>
              </a:rPr>
              <a:t>Zlata Houšková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cs-CZ" b="1" smtClean="0">
                <a:latin typeface="Arial Narrow" pitchFamily="34" charset="0"/>
              </a:rPr>
              <a:t>+420-773-461-554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endParaRPr lang="cs-CZ" b="1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893175" cy="993775"/>
          </a:xfrm>
        </p:spPr>
        <p:txBody>
          <a:bodyPr/>
          <a:lstStyle/>
          <a:p>
            <a:r>
              <a:rPr lang="cs-CZ" sz="3600" b="1" smtClean="0">
                <a:latin typeface="Arial Black" pitchFamily="34" charset="0"/>
              </a:rPr>
              <a:t>Knihovníci vs. ostatní pracovníci</a:t>
            </a:r>
            <a:r>
              <a:rPr lang="cs-CZ" sz="2800" b="1" smtClean="0">
                <a:latin typeface="Arial Black" pitchFamily="34" charset="0"/>
              </a:rPr>
              <a:t> </a:t>
            </a:r>
            <a:endParaRPr lang="cs-CZ" sz="2800" smtClean="0"/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1043608" y="1412776"/>
          <a:ext cx="712879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>
                <a:latin typeface="Arial Black" pitchFamily="34" charset="0"/>
              </a:rPr>
              <a:t>Věk knihovnic/knihovníků, porovnání ČR a PK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539552" y="1412776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latin typeface="Arial Black" pitchFamily="34" charset="0"/>
              </a:rPr>
              <a:t>Věk </a:t>
            </a:r>
            <a:r>
              <a:rPr lang="cs-CZ" sz="3600" smtClean="0">
                <a:latin typeface="Arial Black" pitchFamily="34" charset="0"/>
              </a:rPr>
              <a:t>knihovnic/knihovníků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Věková situace v knihovnách </a:t>
            </a: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Plzeňského kraje je srovnatelná s celostátní situací, nepatrně lepší (=nižší) je procento v kategorii nad 60 let – 7,8% oproti 9,5% v ČR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Rozdíly v jednotlivých skupinách jsou většinou v řádech desetin procenta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solidFill>
                  <a:schemeClr val="accent2"/>
                </a:solidFill>
                <a:latin typeface="Arial Narrow" pitchFamily="34" charset="0"/>
              </a:rPr>
              <a:t>Celkově jde tedy o věkově „průměrný“ kraj </a:t>
            </a:r>
            <a:endParaRPr lang="cs-CZ" sz="2800" smtClean="0">
              <a:solidFill>
                <a:schemeClr val="accent2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b="1" smtClean="0">
                <a:latin typeface="Arial Narrow" pitchFamily="34" charset="0"/>
              </a:rPr>
              <a:t>Ve srovnání s předchozími průzkumy je situace v ČR horší</a:t>
            </a:r>
            <a:r>
              <a:rPr lang="cs-CZ" sz="2800" smtClean="0">
                <a:latin typeface="Arial Narrow" pitchFamily="34" charset="0"/>
              </a:rPr>
              <a:t> – početně vzrostla nejstarší skupina a v průměru došlo k poklesu skupiny nejmladší.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rgbClr val="9900CC"/>
              </a:buClr>
              <a:buFont typeface="Webdings" pitchFamily="18" charset="2"/>
              <a:buChar char=""/>
            </a:pPr>
            <a:r>
              <a:rPr lang="cs-CZ" sz="2800" smtClean="0">
                <a:latin typeface="Arial Narrow" pitchFamily="34" charset="0"/>
              </a:rPr>
              <a:t>Nejpočetnější kategorií je kategorie mezi 40 a 60 lety, roste skupina nad 60 let.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3">
      <a:dk1>
        <a:srgbClr val="000000"/>
      </a:dk1>
      <a:lt1>
        <a:srgbClr val="FFFFFF"/>
      </a:lt1>
      <a:dk2>
        <a:srgbClr val="333399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Výchozí návrh 13">
    <a:dk1>
      <a:srgbClr val="000000"/>
    </a:dk1>
    <a:lt1>
      <a:srgbClr val="FFFFFF"/>
    </a:lt1>
    <a:dk2>
      <a:srgbClr val="333399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Výchozí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2047</Words>
  <Application>Microsoft Office PowerPoint</Application>
  <PresentationFormat>Předvádění na obrazovce (4:3)</PresentationFormat>
  <Paragraphs>384</Paragraphs>
  <Slides>60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7" baseType="lpstr">
      <vt:lpstr>Arial</vt:lpstr>
      <vt:lpstr>Calibri</vt:lpstr>
      <vt:lpstr>Arial Black</vt:lpstr>
      <vt:lpstr>Arial Narrow</vt:lpstr>
      <vt:lpstr>Webdings</vt:lpstr>
      <vt:lpstr>Wingdings</vt:lpstr>
      <vt:lpstr>Výchozí návrh</vt:lpstr>
      <vt:lpstr>Průzkum mzdové, věkové  a vzdělanostní struktury  v knihovnách   Plzeňský kraj</vt:lpstr>
      <vt:lpstr>Odpovědi</vt:lpstr>
      <vt:lpstr>Zastoupení veřejných knihoven Plzeňského kraje v průzkumu </vt:lpstr>
      <vt:lpstr>Účast v průzkumu</vt:lpstr>
      <vt:lpstr>Odpovědi</vt:lpstr>
      <vt:lpstr>Knihovníci vs. ostatní pracovníci, porovnání ČR a PK </vt:lpstr>
      <vt:lpstr>Knihovníci vs. ostatní pracovníci </vt:lpstr>
      <vt:lpstr>Věk knihovnic/knihovníků, porovnání ČR a PK</vt:lpstr>
      <vt:lpstr>Věk knihovnic/knihovníků</vt:lpstr>
      <vt:lpstr>Věková struktura ve veřejných knihovnách Plzeňského kraje</vt:lpstr>
      <vt:lpstr>Věk knihovnic/knihovníků</vt:lpstr>
      <vt:lpstr>Složení knihovnických pracovníků podle pohlaví, porovnání ČR a PK</vt:lpstr>
      <vt:lpstr>Struktura knihovnictva  dle pohlaví</vt:lpstr>
      <vt:lpstr>Struktura knihovnictva  dle pohlaví</vt:lpstr>
      <vt:lpstr>Věkové kategorie dle pohlaví – srovnání Plzeňský kraj a ČR</vt:lpstr>
      <vt:lpstr>Věrnost instituci</vt:lpstr>
      <vt:lpstr>Věrnost instituci</vt:lpstr>
      <vt:lpstr>Věrnost instituci</vt:lpstr>
      <vt:lpstr>Vzdělání – vývoj </vt:lpstr>
      <vt:lpstr>Vzdělání</vt:lpstr>
      <vt:lpstr>Vzdělání knihovnic/ knihovníků</vt:lpstr>
      <vt:lpstr>Vzdělání knihovnic/ knihovníků</vt:lpstr>
      <vt:lpstr>Vzdělání knihovnic/ knihovníků</vt:lpstr>
      <vt:lpstr>Vzdělání knihovnic/ knihovníků</vt:lpstr>
      <vt:lpstr>Počítačová gramotnost: AKS</vt:lpstr>
      <vt:lpstr>Počítačová gramotnost:  textový editor</vt:lpstr>
      <vt:lpstr>Počítačová gramotnost:  tabulkový procesor</vt:lpstr>
      <vt:lpstr>Počítačová gramotnost:  grafické editory</vt:lpstr>
      <vt:lpstr>Počítačová gramotnost: prezentační programy</vt:lpstr>
      <vt:lpstr>Počítačová gramotnost: práce s databázemi</vt:lpstr>
      <vt:lpstr>Počítačová gramotnost: tvorba webových stránek </vt:lpstr>
      <vt:lpstr>Počítačová gramotnost: rešerše a využívání e-zdrojů</vt:lpstr>
      <vt:lpstr>Počítačová gramotnost,  srovnání PK vs. ČR</vt:lpstr>
      <vt:lpstr>Počítačová gramotnost získána (VK):</vt:lpstr>
      <vt:lpstr>Počítačová gramotnost získána (VK):</vt:lpstr>
      <vt:lpstr>e-Learning absolvovaný</vt:lpstr>
      <vt:lpstr>e-Learning očekávaný</vt:lpstr>
      <vt:lpstr>Problémy v nabídce vzdělávání (VK)</vt:lpstr>
      <vt:lpstr>Shrnutí</vt:lpstr>
      <vt:lpstr>Jazykové kompetence</vt:lpstr>
      <vt:lpstr>Jazykové kompetence (VK)</vt:lpstr>
      <vt:lpstr>Jazykové kompetence, porovnání PK vs. ČR (VK)</vt:lpstr>
      <vt:lpstr>Jazykové kompetence – shrnutí </vt:lpstr>
      <vt:lpstr>Podpora zvyšování kvalifikace (VK)</vt:lpstr>
      <vt:lpstr>Délka vzdělávání knihovníka/ rok</vt:lpstr>
      <vt:lpstr>Podpora zvyšování kvalifikace</vt:lpstr>
      <vt:lpstr>Priority ve vzdělávání IT, Plzeňský kraj (VK)</vt:lpstr>
      <vt:lpstr>Priority ve vzdělávání IT, porovnání ČR-PK (VK)</vt:lpstr>
      <vt:lpstr>Priority dalšího vzdělávání – profesní  vzdělávání, Plzeňský kraj (VK)</vt:lpstr>
      <vt:lpstr>Profesní vzdělávání, porovnání  ČR – PK (VK)</vt:lpstr>
      <vt:lpstr>Priority dalšího vzdělávání v oblasti managementu, Plzeňský kraj (VK)</vt:lpstr>
      <vt:lpstr>Priority vzdělávání v oblasti managementu, porovnání ČR a PK (VK)</vt:lpstr>
      <vt:lpstr>Priority ve vzdělávání</vt:lpstr>
      <vt:lpstr>Zaměstnanci ve třídách</vt:lpstr>
      <vt:lpstr>Zaměstnanci ve třídách</vt:lpstr>
      <vt:lpstr>Průměrný tarifní měsíční plat, porovnání ČR a PK (VK)</vt:lpstr>
      <vt:lpstr>Průměrný celkový měsíční plat, porovnání ČR a PK (VK)</vt:lpstr>
      <vt:lpstr>Průměrný celkový měsíční plat ČR porovnání ČR a PK (VK)</vt:lpstr>
      <vt:lpstr>Platy – shrnutí </vt:lpstr>
      <vt:lpstr>Děkuji za pozornost a trpělivost</vt:lpstr>
    </vt:vector>
  </TitlesOfParts>
  <Company>Národní knihovna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Zlata Houšková</dc:creator>
  <cp:lastModifiedBy>holecek</cp:lastModifiedBy>
  <cp:revision>81</cp:revision>
  <dcterms:created xsi:type="dcterms:W3CDTF">2012-11-08T15:41:44Z</dcterms:created>
  <dcterms:modified xsi:type="dcterms:W3CDTF">2013-04-09T09:58:12Z</dcterms:modified>
</cp:coreProperties>
</file>